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8"/>
  </p:notesMasterIdLst>
  <p:handoutMasterIdLst>
    <p:handoutMasterId r:id="rId19"/>
  </p:handoutMasterIdLst>
  <p:sldIdLst>
    <p:sldId id="257" r:id="rId5"/>
    <p:sldId id="258" r:id="rId6"/>
    <p:sldId id="259" r:id="rId7"/>
    <p:sldId id="261" r:id="rId8"/>
    <p:sldId id="265" r:id="rId9"/>
    <p:sldId id="269" r:id="rId10"/>
    <p:sldId id="262" r:id="rId11"/>
    <p:sldId id="260" r:id="rId12"/>
    <p:sldId id="271" r:id="rId13"/>
    <p:sldId id="273" r:id="rId14"/>
    <p:sldId id="274" r:id="rId15"/>
    <p:sldId id="27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8DE1"/>
    <a:srgbClr val="16286E"/>
    <a:srgbClr val="7BEBD8"/>
    <a:srgbClr val="8335E5"/>
    <a:srgbClr val="6C92E1"/>
    <a:srgbClr val="6313DC"/>
    <a:srgbClr val="1E3ADA"/>
    <a:srgbClr val="030553"/>
    <a:srgbClr val="7D4BC9"/>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C6BF4-F5F9-4A11-8AAE-640B3B9E860F}" v="252" dt="2020-04-10T01:06:10.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86385" autoAdjust="0"/>
  </p:normalViewPr>
  <p:slideViewPr>
    <p:cSldViewPr snapToGrid="0" showGuides="1">
      <p:cViewPr varScale="1">
        <p:scale>
          <a:sx n="96" d="100"/>
          <a:sy n="96" d="100"/>
        </p:scale>
        <p:origin x="72" y="84"/>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4/9/2020</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dirty="0"/>
          </a:p>
        </p:txBody>
      </p:sp>
    </p:spTree>
    <p:extLst>
      <p:ext uri="{BB962C8B-B14F-4D97-AF65-F5344CB8AC3E}">
        <p14:creationId xmlns:p14="http://schemas.microsoft.com/office/powerpoint/2010/main" val="46790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10</a:t>
            </a:fld>
            <a:endParaRPr lang="en-US" dirty="0"/>
          </a:p>
        </p:txBody>
      </p:sp>
    </p:spTree>
    <p:extLst>
      <p:ext uri="{BB962C8B-B14F-4D97-AF65-F5344CB8AC3E}">
        <p14:creationId xmlns:p14="http://schemas.microsoft.com/office/powerpoint/2010/main" val="1580219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11</a:t>
            </a:fld>
            <a:endParaRPr lang="en-US" dirty="0"/>
          </a:p>
        </p:txBody>
      </p:sp>
    </p:spTree>
    <p:extLst>
      <p:ext uri="{BB962C8B-B14F-4D97-AF65-F5344CB8AC3E}">
        <p14:creationId xmlns:p14="http://schemas.microsoft.com/office/powerpoint/2010/main" val="1728539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12</a:t>
            </a:fld>
            <a:endParaRPr lang="en-US" dirty="0"/>
          </a:p>
        </p:txBody>
      </p:sp>
    </p:spTree>
    <p:extLst>
      <p:ext uri="{BB962C8B-B14F-4D97-AF65-F5344CB8AC3E}">
        <p14:creationId xmlns:p14="http://schemas.microsoft.com/office/powerpoint/2010/main" val="131854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13</a:t>
            </a:fld>
            <a:endParaRPr lang="en-US" dirty="0"/>
          </a:p>
        </p:txBody>
      </p:sp>
    </p:spTree>
    <p:extLst>
      <p:ext uri="{BB962C8B-B14F-4D97-AF65-F5344CB8AC3E}">
        <p14:creationId xmlns:p14="http://schemas.microsoft.com/office/powerpoint/2010/main" val="426200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204202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recent study by eCommerce organizations, they found that 56% of amazon sales is coming from 3</a:t>
            </a:r>
            <a:r>
              <a:rPr lang="en-US" baseline="30000" dirty="0"/>
              <a:t>rd</a:t>
            </a:r>
            <a:r>
              <a:rPr lang="en-US" dirty="0"/>
              <a:t> party of a Small and Medium companies.</a:t>
            </a:r>
          </a:p>
          <a:p>
            <a:r>
              <a:rPr lang="en-US" dirty="0"/>
              <a:t>73% of these companies are also selling on other marketplaces like eBay.com, Walmart.com, Newegg.com, etc. In addition to their website using Shopify, BigCommerce or any platform.</a:t>
            </a:r>
          </a:p>
          <a:p>
            <a:r>
              <a:rPr lang="en-US" dirty="0"/>
              <a:t>So, Why eCommerce companies need Analytics for the Data?</a:t>
            </a:r>
          </a:p>
          <a:p>
            <a:r>
              <a:rPr lang="en-US" dirty="0"/>
              <a:t>1) 65% of sellers said they need to know how much profit they make from each order after taking out all the fees, like marketplace fees, shipping fees, transaction fees, taxes and any other variable cost. </a:t>
            </a:r>
          </a:p>
          <a:p>
            <a:r>
              <a:rPr lang="en-US" dirty="0"/>
              <a:t>2) They need one dashboard to show the sales from all channels in one tool.</a:t>
            </a:r>
          </a:p>
          <a:p>
            <a:r>
              <a:rPr lang="en-US" dirty="0"/>
              <a:t>3) They need all sales, marketing and finance reporting in one tool.</a:t>
            </a:r>
          </a:p>
          <a:p>
            <a:r>
              <a:rPr lang="en-US" dirty="0"/>
              <a:t>4) They need all the international sales in one tool. </a:t>
            </a:r>
          </a:p>
          <a:p>
            <a:endParaRPr lang="en-US" dirty="0"/>
          </a:p>
          <a:p>
            <a:r>
              <a:rPr lang="en-US" dirty="0"/>
              <a:t>So, here we are dealing with 3 different data sources</a:t>
            </a:r>
          </a:p>
          <a:p>
            <a:pPr marL="228600" indent="-228600">
              <a:buAutoNum type="arabicParenR"/>
            </a:pPr>
            <a:r>
              <a:rPr lang="en-US" dirty="0"/>
              <a:t>Sales</a:t>
            </a:r>
          </a:p>
          <a:p>
            <a:pPr marL="228600" indent="-228600">
              <a:buAutoNum type="arabicParenR"/>
            </a:pPr>
            <a:r>
              <a:rPr lang="en-US" dirty="0"/>
              <a:t>Marketing</a:t>
            </a:r>
          </a:p>
          <a:p>
            <a:pPr marL="228600" indent="-228600">
              <a:buAutoNum type="arabicParenR"/>
            </a:pPr>
            <a:r>
              <a:rPr lang="en-US" dirty="0"/>
              <a:t>Finance</a:t>
            </a:r>
          </a:p>
        </p:txBody>
      </p:sp>
      <p:sp>
        <p:nvSpPr>
          <p:cNvPr id="4" name="Slide Number Placeholder 3"/>
          <p:cNvSpPr>
            <a:spLocks noGrp="1"/>
          </p:cNvSpPr>
          <p:nvPr>
            <p:ph type="sldNum" sz="quarter" idx="5"/>
          </p:nvPr>
        </p:nvSpPr>
        <p:spPr/>
        <p:txBody>
          <a:bodyPr/>
          <a:lstStyle/>
          <a:p>
            <a:fld id="{6DF8F48A-6110-47DA-8521-A1D1FFD22FEF}" type="slidenum">
              <a:rPr lang="en-US" smtClean="0"/>
              <a:t>3</a:t>
            </a:fld>
            <a:endParaRPr lang="en-US" dirty="0"/>
          </a:p>
        </p:txBody>
      </p:sp>
    </p:spTree>
    <p:extLst>
      <p:ext uri="{BB962C8B-B14F-4D97-AF65-F5344CB8AC3E}">
        <p14:creationId xmlns:p14="http://schemas.microsoft.com/office/powerpoint/2010/main" val="67180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4</a:t>
            </a:fld>
            <a:endParaRPr lang="en-US" dirty="0"/>
          </a:p>
        </p:txBody>
      </p:sp>
    </p:spTree>
    <p:extLst>
      <p:ext uri="{BB962C8B-B14F-4D97-AF65-F5344CB8AC3E}">
        <p14:creationId xmlns:p14="http://schemas.microsoft.com/office/powerpoint/2010/main" val="370881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8F48A-6110-47DA-8521-A1D1FFD22FEF}" type="slidenum">
              <a:rPr lang="en-US" smtClean="0"/>
              <a:t>5</a:t>
            </a:fld>
            <a:endParaRPr lang="en-US" dirty="0"/>
          </a:p>
        </p:txBody>
      </p:sp>
    </p:spTree>
    <p:extLst>
      <p:ext uri="{BB962C8B-B14F-4D97-AF65-F5344CB8AC3E}">
        <p14:creationId xmlns:p14="http://schemas.microsoft.com/office/powerpoint/2010/main" val="185788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8F48A-6110-47DA-8521-A1D1FFD22FEF}" type="slidenum">
              <a:rPr lang="en-US" smtClean="0"/>
              <a:t>6</a:t>
            </a:fld>
            <a:endParaRPr lang="en-US" dirty="0"/>
          </a:p>
        </p:txBody>
      </p:sp>
    </p:spTree>
    <p:extLst>
      <p:ext uri="{BB962C8B-B14F-4D97-AF65-F5344CB8AC3E}">
        <p14:creationId xmlns:p14="http://schemas.microsoft.com/office/powerpoint/2010/main" val="1673541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7</a:t>
            </a:fld>
            <a:endParaRPr lang="en-US" dirty="0"/>
          </a:p>
        </p:txBody>
      </p:sp>
    </p:spTree>
    <p:extLst>
      <p:ext uri="{BB962C8B-B14F-4D97-AF65-F5344CB8AC3E}">
        <p14:creationId xmlns:p14="http://schemas.microsoft.com/office/powerpoint/2010/main" val="220987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8</a:t>
            </a:fld>
            <a:endParaRPr lang="en-US" dirty="0"/>
          </a:p>
        </p:txBody>
      </p:sp>
    </p:spTree>
    <p:extLst>
      <p:ext uri="{BB962C8B-B14F-4D97-AF65-F5344CB8AC3E}">
        <p14:creationId xmlns:p14="http://schemas.microsoft.com/office/powerpoint/2010/main" val="236986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9</a:t>
            </a:fld>
            <a:endParaRPr lang="en-US" dirty="0"/>
          </a:p>
        </p:txBody>
      </p:sp>
    </p:spTree>
    <p:extLst>
      <p:ext uri="{BB962C8B-B14F-4D97-AF65-F5344CB8AC3E}">
        <p14:creationId xmlns:p14="http://schemas.microsoft.com/office/powerpoint/2010/main" val="3391394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4/9/2020</a:t>
            </a:fld>
            <a:endParaRPr lang="en-US" dirty="0"/>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4/9/2020</a:t>
            </a:fld>
            <a:endParaRPr lang="en-US" dirty="0"/>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a:t>
            </a:fld>
            <a:endParaRPr lang="en-US"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mage is an abstract decorative shape.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4" name="TextBox 23">
            <a:extLst>
              <a:ext uri="{FF2B5EF4-FFF2-40B4-BE49-F238E27FC236}">
                <a16:creationId xmlns:a16="http://schemas.microsoft.com/office/drawing/2014/main" id="{C1165547-DF3A-4694-9097-2BDAF2003713}"/>
              </a:ext>
            </a:extLst>
          </p:cNvPr>
          <p:cNvSpPr txBox="1"/>
          <p:nvPr/>
        </p:nvSpPr>
        <p:spPr>
          <a:xfrm>
            <a:off x="733192" y="3512329"/>
            <a:ext cx="4845708" cy="830997"/>
          </a:xfrm>
          <a:prstGeom prst="rect">
            <a:avLst/>
          </a:prstGeom>
          <a:noFill/>
        </p:spPr>
        <p:txBody>
          <a:bodyPr wrap="square" lIns="0" tIns="0" rIns="0" bIns="0" rtlCol="0">
            <a:spAutoFit/>
          </a:bodyPr>
          <a:lstStyle/>
          <a:p>
            <a:r>
              <a:rPr lang="en-US" sz="5400" b="1" dirty="0" err="1">
                <a:solidFill>
                  <a:srgbClr val="002060"/>
                </a:solidFill>
                <a:latin typeface="Segoe UI" panose="020B0502040204020203" pitchFamily="34" charset="0"/>
                <a:cs typeface="Segoe UI" panose="020B0502040204020203" pitchFamily="34" charset="0"/>
              </a:rPr>
              <a:t>eDash</a:t>
            </a:r>
            <a:endParaRPr lang="en-US" sz="5400" b="1" dirty="0">
              <a:solidFill>
                <a:srgbClr val="002060"/>
              </a:solidFill>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6BBBCB2E-F413-4381-8378-02FDC20EA4F6}"/>
              </a:ext>
            </a:extLst>
          </p:cNvPr>
          <p:cNvSpPr/>
          <p:nvPr/>
        </p:nvSpPr>
        <p:spPr>
          <a:xfrm>
            <a:off x="733192" y="4382797"/>
            <a:ext cx="3536195" cy="246221"/>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eCommerce Analytics Dashboard.</a:t>
            </a:r>
          </a:p>
        </p:txBody>
      </p:sp>
      <p:grpSp>
        <p:nvGrpSpPr>
          <p:cNvPr id="56" name="Group 55" descr="This image is an icon of three connected human figures. ">
            <a:extLst>
              <a:ext uri="{FF2B5EF4-FFF2-40B4-BE49-F238E27FC236}">
                <a16:creationId xmlns:a16="http://schemas.microsoft.com/office/drawing/2014/main" id="{E56C5C06-BE0B-4D3E-8B77-1A2F0B930590}"/>
              </a:ext>
            </a:extLst>
          </p:cNvPr>
          <p:cNvGrpSpPr/>
          <p:nvPr/>
        </p:nvGrpSpPr>
        <p:grpSpPr>
          <a:xfrm>
            <a:off x="791651" y="2731292"/>
            <a:ext cx="569186" cy="530997"/>
            <a:chOff x="-27444701" y="-10180638"/>
            <a:chExt cx="10883901" cy="10153650"/>
          </a:xfrm>
          <a:solidFill>
            <a:schemeClr val="bg1">
              <a:lumMod val="50000"/>
            </a:schemeClr>
          </a:solidFill>
        </p:grpSpPr>
        <p:sp>
          <p:nvSpPr>
            <p:cNvPr id="57" name="Freeform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58" name="Freeform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59" name="Freeform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60" name="Freeform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4" name="Freeform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5" name="Freeform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6" name="Freeform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7" name="Freeform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8" name="Freeform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dirty="0" err="1"/>
              <a:t>Edash</a:t>
            </a:r>
            <a:r>
              <a:rPr lang="en-US" dirty="0"/>
              <a:t> </a:t>
            </a:r>
          </a:p>
        </p:txBody>
      </p:sp>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How Vince.</a:t>
            </a:r>
          </a:p>
        </p:txBody>
      </p:sp>
      <p:grpSp>
        <p:nvGrpSpPr>
          <p:cNvPr id="72" name="Group 71" descr="This image is of a man seen from the back. ">
            <a:extLst>
              <a:ext uri="{FF2B5EF4-FFF2-40B4-BE49-F238E27FC236}">
                <a16:creationId xmlns:a16="http://schemas.microsoft.com/office/drawing/2014/main" id="{9392069F-7439-46E6-BE70-0DE930027841}"/>
              </a:ext>
            </a:extLst>
          </p:cNvPr>
          <p:cNvGrpSpPr/>
          <p:nvPr/>
        </p:nvGrpSpPr>
        <p:grpSpPr>
          <a:xfrm>
            <a:off x="103754" y="3189591"/>
            <a:ext cx="2668588" cy="2679700"/>
            <a:chOff x="4832350" y="3127375"/>
            <a:chExt cx="2668588" cy="2679700"/>
          </a:xfrm>
        </p:grpSpPr>
        <p:sp>
          <p:nvSpPr>
            <p:cNvPr id="73" name="Freeform 5">
              <a:extLst>
                <a:ext uri="{FF2B5EF4-FFF2-40B4-BE49-F238E27FC236}">
                  <a16:creationId xmlns:a16="http://schemas.microsoft.com/office/drawing/2014/main" id="{55F819B0-C751-4429-8EB9-3A1F99C4E2EC}"/>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AutoShape 3">
              <a:extLst>
                <a:ext uri="{FF2B5EF4-FFF2-40B4-BE49-F238E27FC236}">
                  <a16:creationId xmlns:a16="http://schemas.microsoft.com/office/drawing/2014/main" id="{4127A0D6-8919-4536-BEE2-1DBCC1B57669}"/>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a:extLst>
                <a:ext uri="{FF2B5EF4-FFF2-40B4-BE49-F238E27FC236}">
                  <a16:creationId xmlns:a16="http://schemas.microsoft.com/office/drawing/2014/main" id="{5DD98E6F-B1C3-4AD4-95E5-5E63367ADB89}"/>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
              <a:extLst>
                <a:ext uri="{FF2B5EF4-FFF2-40B4-BE49-F238E27FC236}">
                  <a16:creationId xmlns:a16="http://schemas.microsoft.com/office/drawing/2014/main" id="{C741B443-9482-4DB4-8FBA-0BBD78E9BD7A}"/>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
              <a:extLst>
                <a:ext uri="{FF2B5EF4-FFF2-40B4-BE49-F238E27FC236}">
                  <a16:creationId xmlns:a16="http://schemas.microsoft.com/office/drawing/2014/main" id="{D294635C-DA81-48E9-A6DB-6B5D9CF51B26}"/>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9">
              <a:extLst>
                <a:ext uri="{FF2B5EF4-FFF2-40B4-BE49-F238E27FC236}">
                  <a16:creationId xmlns:a16="http://schemas.microsoft.com/office/drawing/2014/main" id="{6F24935C-669D-4AE4-8AC1-0DA6CDE7B0AE}"/>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0">
              <a:extLst>
                <a:ext uri="{FF2B5EF4-FFF2-40B4-BE49-F238E27FC236}">
                  <a16:creationId xmlns:a16="http://schemas.microsoft.com/office/drawing/2014/main" id="{5E93A728-47F8-44FE-B394-4AA0972E8813}"/>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Shape 79">
              <a:extLst>
                <a:ext uri="{FF2B5EF4-FFF2-40B4-BE49-F238E27FC236}">
                  <a16:creationId xmlns:a16="http://schemas.microsoft.com/office/drawing/2014/main" id="{8552523B-69C2-4F22-A83B-DC02902EDB40}"/>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81" name="Freeform 11">
              <a:extLst>
                <a:ext uri="{FF2B5EF4-FFF2-40B4-BE49-F238E27FC236}">
                  <a16:creationId xmlns:a16="http://schemas.microsoft.com/office/drawing/2014/main" id="{62FE9DD7-C06F-4FD9-96CE-F5280476CEF6}"/>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2">
              <a:extLst>
                <a:ext uri="{FF2B5EF4-FFF2-40B4-BE49-F238E27FC236}">
                  <a16:creationId xmlns:a16="http://schemas.microsoft.com/office/drawing/2014/main" id="{AF4DC355-D5C4-4D16-BDF4-E5AC1750BC73}"/>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3">
              <a:extLst>
                <a:ext uri="{FF2B5EF4-FFF2-40B4-BE49-F238E27FC236}">
                  <a16:creationId xmlns:a16="http://schemas.microsoft.com/office/drawing/2014/main" id="{5007BC50-B064-496E-B25D-6D61D74D5917}"/>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14">
              <a:extLst>
                <a:ext uri="{FF2B5EF4-FFF2-40B4-BE49-F238E27FC236}">
                  <a16:creationId xmlns:a16="http://schemas.microsoft.com/office/drawing/2014/main" id="{3721AD6A-C6CF-4E6D-90B5-7E900458E06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15">
              <a:extLst>
                <a:ext uri="{FF2B5EF4-FFF2-40B4-BE49-F238E27FC236}">
                  <a16:creationId xmlns:a16="http://schemas.microsoft.com/office/drawing/2014/main" id="{5F5447D9-1845-4385-9F66-8D64ED9FBEB7}"/>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6">
              <a:extLst>
                <a:ext uri="{FF2B5EF4-FFF2-40B4-BE49-F238E27FC236}">
                  <a16:creationId xmlns:a16="http://schemas.microsoft.com/office/drawing/2014/main" id="{4D9AFD55-DFB8-407D-BA9D-2B2763967AE4}"/>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17">
              <a:extLst>
                <a:ext uri="{FF2B5EF4-FFF2-40B4-BE49-F238E27FC236}">
                  <a16:creationId xmlns:a16="http://schemas.microsoft.com/office/drawing/2014/main" id="{F34F7CCE-D8CC-41EC-A1A7-222ECACDD0B8}"/>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18">
              <a:extLst>
                <a:ext uri="{FF2B5EF4-FFF2-40B4-BE49-F238E27FC236}">
                  <a16:creationId xmlns:a16="http://schemas.microsoft.com/office/drawing/2014/main" id="{103680B9-34E2-4536-AFD3-77A3A289151B}"/>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19">
              <a:extLst>
                <a:ext uri="{FF2B5EF4-FFF2-40B4-BE49-F238E27FC236}">
                  <a16:creationId xmlns:a16="http://schemas.microsoft.com/office/drawing/2014/main" id="{D0861CE3-DF4F-421B-BED6-F7BD1B110199}"/>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20">
              <a:extLst>
                <a:ext uri="{FF2B5EF4-FFF2-40B4-BE49-F238E27FC236}">
                  <a16:creationId xmlns:a16="http://schemas.microsoft.com/office/drawing/2014/main" id="{E4F6ED4B-76F7-4EF8-BDE0-5F121183486F}"/>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Shape 135">
              <a:extLst>
                <a:ext uri="{FF2B5EF4-FFF2-40B4-BE49-F238E27FC236}">
                  <a16:creationId xmlns:a16="http://schemas.microsoft.com/office/drawing/2014/main" id="{DA0B0368-40D7-4A83-99E3-D97F6B0D5DE9}"/>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Shape 136">
              <a:extLst>
                <a:ext uri="{FF2B5EF4-FFF2-40B4-BE49-F238E27FC236}">
                  <a16:creationId xmlns:a16="http://schemas.microsoft.com/office/drawing/2014/main" id="{125D4BC8-E2BE-4AB7-AD2E-99AAABEFCE36}"/>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Shape 137">
              <a:extLst>
                <a:ext uri="{FF2B5EF4-FFF2-40B4-BE49-F238E27FC236}">
                  <a16:creationId xmlns:a16="http://schemas.microsoft.com/office/drawing/2014/main" id="{F02BE95D-8FF1-4C01-931C-5D970106F7C9}"/>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139" name="TextBox 138">
            <a:extLst>
              <a:ext uri="{FF2B5EF4-FFF2-40B4-BE49-F238E27FC236}">
                <a16:creationId xmlns:a16="http://schemas.microsoft.com/office/drawing/2014/main" id="{5919619B-698B-4343-9872-4BCED2CA0F94}"/>
              </a:ext>
            </a:extLst>
          </p:cNvPr>
          <p:cNvSpPr txBox="1"/>
          <p:nvPr/>
        </p:nvSpPr>
        <p:spPr>
          <a:xfrm>
            <a:off x="579889" y="6129483"/>
            <a:ext cx="216399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Vince Sy.</a:t>
            </a:r>
            <a:endParaRPr lang="en-US" sz="3200" i="1" dirty="0">
              <a:solidFill>
                <a:srgbClr val="002060"/>
              </a:solidFill>
              <a:cs typeface="Segoe UI" panose="020B0502040204020203" pitchFamily="34" charset="0"/>
            </a:endParaRPr>
          </a:p>
        </p:txBody>
      </p:sp>
      <p:grpSp>
        <p:nvGrpSpPr>
          <p:cNvPr id="140" name="Group 139">
            <a:extLst>
              <a:ext uri="{FF2B5EF4-FFF2-40B4-BE49-F238E27FC236}">
                <a16:creationId xmlns:a16="http://schemas.microsoft.com/office/drawing/2014/main" id="{1247C3AA-87FC-49C1-A355-0A00D8193619}"/>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41" name="Oval 268">
              <a:extLst>
                <a:ext uri="{FF2B5EF4-FFF2-40B4-BE49-F238E27FC236}">
                  <a16:creationId xmlns:a16="http://schemas.microsoft.com/office/drawing/2014/main" id="{29F47ACC-BEAE-4D3A-B9D2-2C678BA5B10D}"/>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9">
              <a:extLst>
                <a:ext uri="{FF2B5EF4-FFF2-40B4-BE49-F238E27FC236}">
                  <a16:creationId xmlns:a16="http://schemas.microsoft.com/office/drawing/2014/main" id="{2402DB4D-94EF-4B95-8FA9-4FA9AE9D3D39}"/>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Oval 270">
              <a:extLst>
                <a:ext uri="{FF2B5EF4-FFF2-40B4-BE49-F238E27FC236}">
                  <a16:creationId xmlns:a16="http://schemas.microsoft.com/office/drawing/2014/main" id="{050C0C6E-C4A5-4F1F-A3DD-2A281348D726}"/>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271">
              <a:extLst>
                <a:ext uri="{FF2B5EF4-FFF2-40B4-BE49-F238E27FC236}">
                  <a16:creationId xmlns:a16="http://schemas.microsoft.com/office/drawing/2014/main" id="{4B791913-5388-4B4B-AE50-3120572280F5}"/>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7" name="Oval 272">
              <a:extLst>
                <a:ext uri="{FF2B5EF4-FFF2-40B4-BE49-F238E27FC236}">
                  <a16:creationId xmlns:a16="http://schemas.microsoft.com/office/drawing/2014/main" id="{6B044E79-008B-494E-B988-977BA381E0A1}"/>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73">
              <a:extLst>
                <a:ext uri="{FF2B5EF4-FFF2-40B4-BE49-F238E27FC236}">
                  <a16:creationId xmlns:a16="http://schemas.microsoft.com/office/drawing/2014/main" id="{F73B1CF0-2705-4F6B-83D9-0C3165B58B6F}"/>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74">
              <a:extLst>
                <a:ext uri="{FF2B5EF4-FFF2-40B4-BE49-F238E27FC236}">
                  <a16:creationId xmlns:a16="http://schemas.microsoft.com/office/drawing/2014/main" id="{C90BCB9A-2F55-4FDA-A5C0-D3236503145E}"/>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275">
              <a:extLst>
                <a:ext uri="{FF2B5EF4-FFF2-40B4-BE49-F238E27FC236}">
                  <a16:creationId xmlns:a16="http://schemas.microsoft.com/office/drawing/2014/main" id="{3DB49A5F-D5A2-41E4-912D-4C186EE1C29E}"/>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6">
              <a:extLst>
                <a:ext uri="{FF2B5EF4-FFF2-40B4-BE49-F238E27FC236}">
                  <a16:creationId xmlns:a16="http://schemas.microsoft.com/office/drawing/2014/main" id="{19DBF4AE-2B08-493F-8876-03C9F960C28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632FBE24-DB19-4B83-86C8-4E244801F80B}"/>
              </a:ext>
              <a:ext uri="{C183D7F6-B498-43B3-948B-1728B52AA6E4}">
                <adec:decorative xmlns:adec="http://schemas.microsoft.com/office/drawing/2017/decorative" val="1"/>
              </a:ext>
            </a:extLst>
          </p:cNvPr>
          <p:cNvGrpSpPr/>
          <p:nvPr/>
        </p:nvGrpSpPr>
        <p:grpSpPr>
          <a:xfrm>
            <a:off x="1613486" y="308959"/>
            <a:ext cx="3115019" cy="1332363"/>
            <a:chOff x="1427303" y="2203556"/>
            <a:chExt cx="1609831" cy="1332363"/>
          </a:xfrm>
        </p:grpSpPr>
        <p:sp>
          <p:nvSpPr>
            <p:cNvPr id="154" name="TextBox 153">
              <a:extLst>
                <a:ext uri="{FF2B5EF4-FFF2-40B4-BE49-F238E27FC236}">
                  <a16:creationId xmlns:a16="http://schemas.microsoft.com/office/drawing/2014/main" id="{36B22E35-00CE-4B4E-932E-FC559A453F45}"/>
                </a:ext>
              </a:extLst>
            </p:cNvPr>
            <p:cNvSpPr txBox="1"/>
            <p:nvPr/>
          </p:nvSpPr>
          <p:spPr>
            <a:xfrm>
              <a:off x="1427303" y="2203556"/>
              <a:ext cx="1594605"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Database:</a:t>
              </a:r>
            </a:p>
          </p:txBody>
        </p:sp>
        <p:sp>
          <p:nvSpPr>
            <p:cNvPr id="155" name="Rectangle 154">
              <a:extLst>
                <a:ext uri="{FF2B5EF4-FFF2-40B4-BE49-F238E27FC236}">
                  <a16:creationId xmlns:a16="http://schemas.microsoft.com/office/drawing/2014/main" id="{6B023289-04B8-4238-A437-998293E29472}"/>
                </a:ext>
              </a:extLst>
            </p:cNvPr>
            <p:cNvSpPr/>
            <p:nvPr/>
          </p:nvSpPr>
          <p:spPr>
            <a:xfrm>
              <a:off x="1442530" y="2551034"/>
              <a:ext cx="1594604" cy="98488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Database analysis, ETL and Modeling. Using Python, Pandas, PostgreSQL and Alteryx.</a:t>
              </a:r>
            </a:p>
          </p:txBody>
        </p:sp>
      </p:grpSp>
      <p:pic>
        <p:nvPicPr>
          <p:cNvPr id="156" name="Picture 2">
            <a:extLst>
              <a:ext uri="{FF2B5EF4-FFF2-40B4-BE49-F238E27FC236}">
                <a16:creationId xmlns:a16="http://schemas.microsoft.com/office/drawing/2014/main" id="{862C9BE0-DBAA-420C-B9FA-9A575411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998" y="1505626"/>
            <a:ext cx="1492447" cy="271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7" name="Picture 3">
            <a:extLst>
              <a:ext uri="{FF2B5EF4-FFF2-40B4-BE49-F238E27FC236}">
                <a16:creationId xmlns:a16="http://schemas.microsoft.com/office/drawing/2014/main" id="{415C1073-FE04-49E6-9EF4-CF63EF9DF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885" y="2012538"/>
            <a:ext cx="2130276" cy="1762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8" name="Picture 4">
            <a:extLst>
              <a:ext uri="{FF2B5EF4-FFF2-40B4-BE49-F238E27FC236}">
                <a16:creationId xmlns:a16="http://schemas.microsoft.com/office/drawing/2014/main" id="{380EE0BA-58DB-4ED4-BC2A-7D9033937D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975" y="4554603"/>
            <a:ext cx="3779635" cy="194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9" name="Picture 5">
            <a:extLst>
              <a:ext uri="{FF2B5EF4-FFF2-40B4-BE49-F238E27FC236}">
                <a16:creationId xmlns:a16="http://schemas.microsoft.com/office/drawing/2014/main" id="{E5504FC6-0544-46E0-BF87-4B68C8434F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721" y="2012538"/>
            <a:ext cx="14478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0" name="Right Arrow 76">
            <a:extLst>
              <a:ext uri="{FF2B5EF4-FFF2-40B4-BE49-F238E27FC236}">
                <a16:creationId xmlns:a16="http://schemas.microsoft.com/office/drawing/2014/main" id="{9FE983FC-35A2-4B55-85AC-223E89C3ECE3}"/>
              </a:ext>
            </a:extLst>
          </p:cNvPr>
          <p:cNvSpPr/>
          <p:nvPr/>
        </p:nvSpPr>
        <p:spPr>
          <a:xfrm rot="10800000">
            <a:off x="6762810" y="2820198"/>
            <a:ext cx="1215298" cy="472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77">
            <a:extLst>
              <a:ext uri="{FF2B5EF4-FFF2-40B4-BE49-F238E27FC236}">
                <a16:creationId xmlns:a16="http://schemas.microsoft.com/office/drawing/2014/main" id="{66DBF24E-2E63-4FCA-A97D-48643A305E48}"/>
              </a:ext>
            </a:extLst>
          </p:cNvPr>
          <p:cNvSpPr/>
          <p:nvPr/>
        </p:nvSpPr>
        <p:spPr>
          <a:xfrm>
            <a:off x="4245948" y="2824300"/>
            <a:ext cx="1215298" cy="472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21C6ECC4-ED7C-417E-9B05-A12126ABF565}"/>
              </a:ext>
            </a:extLst>
          </p:cNvPr>
          <p:cNvCxnSpPr/>
          <p:nvPr/>
        </p:nvCxnSpPr>
        <p:spPr>
          <a:xfrm>
            <a:off x="6047871" y="3774663"/>
            <a:ext cx="0" cy="6468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63" name="Group 162" descr="This image is an icon of 1 person interacting with three people. ">
            <a:extLst>
              <a:ext uri="{FF2B5EF4-FFF2-40B4-BE49-F238E27FC236}">
                <a16:creationId xmlns:a16="http://schemas.microsoft.com/office/drawing/2014/main" id="{FC7DBA64-BE55-4052-BAD6-488739281C42}"/>
              </a:ext>
            </a:extLst>
          </p:cNvPr>
          <p:cNvGrpSpPr/>
          <p:nvPr/>
        </p:nvGrpSpPr>
        <p:grpSpPr>
          <a:xfrm>
            <a:off x="154554" y="231691"/>
            <a:ext cx="1273175" cy="1271588"/>
            <a:chOff x="5459412" y="1395413"/>
            <a:chExt cx="1273175" cy="1271588"/>
          </a:xfrm>
        </p:grpSpPr>
        <p:sp>
          <p:nvSpPr>
            <p:cNvPr id="164" name="Oval 26">
              <a:extLst>
                <a:ext uri="{FF2B5EF4-FFF2-40B4-BE49-F238E27FC236}">
                  <a16:creationId xmlns:a16="http://schemas.microsoft.com/office/drawing/2014/main" id="{FA599563-A2A0-462E-9EA5-7F3CD7942AF0}"/>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65" name="Group 164">
              <a:extLst>
                <a:ext uri="{FF2B5EF4-FFF2-40B4-BE49-F238E27FC236}">
                  <a16:creationId xmlns:a16="http://schemas.microsoft.com/office/drawing/2014/main" id="{056DDB69-0F70-4494-BE63-2BDD8421FD84}"/>
                </a:ext>
              </a:extLst>
            </p:cNvPr>
            <p:cNvGrpSpPr/>
            <p:nvPr/>
          </p:nvGrpSpPr>
          <p:grpSpPr>
            <a:xfrm>
              <a:off x="5781290" y="1569642"/>
              <a:ext cx="584970" cy="674403"/>
              <a:chOff x="2686050" y="2895601"/>
              <a:chExt cx="330200" cy="346075"/>
            </a:xfrm>
          </p:grpSpPr>
          <p:sp>
            <p:nvSpPr>
              <p:cNvPr id="166" name="Oval 309">
                <a:extLst>
                  <a:ext uri="{FF2B5EF4-FFF2-40B4-BE49-F238E27FC236}">
                    <a16:creationId xmlns:a16="http://schemas.microsoft.com/office/drawing/2014/main" id="{601A9CEB-FFBA-44CC-A5D0-1939E70EF9AD}"/>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10">
                <a:extLst>
                  <a:ext uri="{FF2B5EF4-FFF2-40B4-BE49-F238E27FC236}">
                    <a16:creationId xmlns:a16="http://schemas.microsoft.com/office/drawing/2014/main" id="{53E8BEB2-FACC-4CC3-9AC8-8EB586645EC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Oval 311">
                <a:extLst>
                  <a:ext uri="{FF2B5EF4-FFF2-40B4-BE49-F238E27FC236}">
                    <a16:creationId xmlns:a16="http://schemas.microsoft.com/office/drawing/2014/main" id="{004A8AEE-E53D-41AD-A747-EDE253548124}"/>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12">
                <a:extLst>
                  <a:ext uri="{FF2B5EF4-FFF2-40B4-BE49-F238E27FC236}">
                    <a16:creationId xmlns:a16="http://schemas.microsoft.com/office/drawing/2014/main" id="{5F5A5388-4219-4635-AA62-4A03D2D569CE}"/>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Oval 313">
                <a:extLst>
                  <a:ext uri="{FF2B5EF4-FFF2-40B4-BE49-F238E27FC236}">
                    <a16:creationId xmlns:a16="http://schemas.microsoft.com/office/drawing/2014/main" id="{422B920E-B261-4B3F-A9B1-BA87DEEE401B}"/>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14">
                <a:extLst>
                  <a:ext uri="{FF2B5EF4-FFF2-40B4-BE49-F238E27FC236}">
                    <a16:creationId xmlns:a16="http://schemas.microsoft.com/office/drawing/2014/main" id="{67844904-51DE-4D61-BC72-8286B2284852}"/>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Oval 315">
                <a:extLst>
                  <a:ext uri="{FF2B5EF4-FFF2-40B4-BE49-F238E27FC236}">
                    <a16:creationId xmlns:a16="http://schemas.microsoft.com/office/drawing/2014/main" id="{C59646AA-18BC-4485-B615-E6835C48F417}"/>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316">
                <a:extLst>
                  <a:ext uri="{FF2B5EF4-FFF2-40B4-BE49-F238E27FC236}">
                    <a16:creationId xmlns:a16="http://schemas.microsoft.com/office/drawing/2014/main" id="{26A3B2D1-7F99-4A16-83D3-75E126EBA7E7}"/>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317">
                <a:extLst>
                  <a:ext uri="{FF2B5EF4-FFF2-40B4-BE49-F238E27FC236}">
                    <a16:creationId xmlns:a16="http://schemas.microsoft.com/office/drawing/2014/main" id="{B76BA8D1-0B0A-4203-99F2-6BCCE2B23CE5}"/>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18">
                <a:extLst>
                  <a:ext uri="{FF2B5EF4-FFF2-40B4-BE49-F238E27FC236}">
                    <a16:creationId xmlns:a16="http://schemas.microsoft.com/office/drawing/2014/main" id="{8E88B6FE-C9A2-4D44-B3D7-4A49434E8B43}"/>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319">
                <a:extLst>
                  <a:ext uri="{FF2B5EF4-FFF2-40B4-BE49-F238E27FC236}">
                    <a16:creationId xmlns:a16="http://schemas.microsoft.com/office/drawing/2014/main" id="{2E0E171D-FE4B-4DDB-9B37-364F25A65787}"/>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7" name="Line 320">
                <a:extLst>
                  <a:ext uri="{FF2B5EF4-FFF2-40B4-BE49-F238E27FC236}">
                    <a16:creationId xmlns:a16="http://schemas.microsoft.com/office/drawing/2014/main" id="{BBDF70AD-68F2-42F7-B583-2B1FE7490CF5}"/>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16648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This image is of a man seen from the back. ">
            <a:extLst>
              <a:ext uri="{FF2B5EF4-FFF2-40B4-BE49-F238E27FC236}">
                <a16:creationId xmlns:a16="http://schemas.microsoft.com/office/drawing/2014/main" id="{ABC2A172-1C05-4D6F-B5FB-5CEBE6B7E962}"/>
              </a:ext>
            </a:extLst>
          </p:cNvPr>
          <p:cNvGrpSpPr/>
          <p:nvPr/>
        </p:nvGrpSpPr>
        <p:grpSpPr>
          <a:xfrm>
            <a:off x="103754" y="3189591"/>
            <a:ext cx="2668588" cy="2679700"/>
            <a:chOff x="4832350" y="3127375"/>
            <a:chExt cx="2668588" cy="2679700"/>
          </a:xfrm>
        </p:grpSpPr>
        <p:sp>
          <p:nvSpPr>
            <p:cNvPr id="5"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How </a:t>
            </a:r>
            <a:r>
              <a:rPr lang="en-US" dirty="0" err="1"/>
              <a:t>Shadi</a:t>
            </a:r>
            <a:r>
              <a:rPr lang="en-US" dirty="0"/>
              <a:t> A.</a:t>
            </a:r>
          </a:p>
        </p:txBody>
      </p:sp>
      <p:sp>
        <p:nvSpPr>
          <p:cNvPr id="127" name="TextBox 126">
            <a:extLst>
              <a:ext uri="{FF2B5EF4-FFF2-40B4-BE49-F238E27FC236}">
                <a16:creationId xmlns:a16="http://schemas.microsoft.com/office/drawing/2014/main" id="{485022E6-9564-4708-AA69-AA8B20EDDD51}"/>
              </a:ext>
            </a:extLst>
          </p:cNvPr>
          <p:cNvSpPr txBox="1"/>
          <p:nvPr/>
        </p:nvSpPr>
        <p:spPr>
          <a:xfrm>
            <a:off x="579889" y="6129483"/>
            <a:ext cx="2163991" cy="492443"/>
          </a:xfrm>
          <a:prstGeom prst="rect">
            <a:avLst/>
          </a:prstGeom>
          <a:noFill/>
        </p:spPr>
        <p:txBody>
          <a:bodyPr wrap="square" lIns="0" tIns="0" rIns="0" bIns="0" rtlCol="0">
            <a:spAutoFit/>
          </a:bodyPr>
          <a:lstStyle/>
          <a:p>
            <a:r>
              <a:rPr lang="en-US" sz="3200" b="1" dirty="0" err="1">
                <a:solidFill>
                  <a:srgbClr val="002060"/>
                </a:solidFill>
                <a:latin typeface="Segoe UI" panose="020B0502040204020203" pitchFamily="34" charset="0"/>
                <a:cs typeface="Segoe UI" panose="020B0502040204020203" pitchFamily="34" charset="0"/>
              </a:rPr>
              <a:t>Shadi</a:t>
            </a:r>
            <a:r>
              <a:rPr lang="en-US" sz="3200" b="1" dirty="0">
                <a:solidFill>
                  <a:srgbClr val="002060"/>
                </a:solidFill>
                <a:latin typeface="Segoe UI" panose="020B0502040204020203" pitchFamily="34" charset="0"/>
                <a:cs typeface="Segoe UI" panose="020B0502040204020203" pitchFamily="34" charset="0"/>
              </a:rPr>
              <a:t> A.</a:t>
            </a:r>
            <a:endParaRPr lang="en-US" sz="3200" i="1" dirty="0">
              <a:solidFill>
                <a:srgbClr val="002060"/>
              </a:solidFill>
              <a:cs typeface="Segoe UI" panose="020B0502040204020203" pitchFamily="34" charset="0"/>
            </a:endParaRPr>
          </a:p>
        </p:txBody>
      </p:sp>
      <p:grpSp>
        <p:nvGrpSpPr>
          <p:cNvPr id="99" name="Group 98">
            <a:extLst>
              <a:ext uri="{FF2B5EF4-FFF2-40B4-BE49-F238E27FC236}">
                <a16:creationId xmlns:a16="http://schemas.microsoft.com/office/drawing/2014/main" id="{FA8E54BF-FDE1-4CDE-AED0-E400EB2A334B}"/>
              </a:ext>
              <a:ext uri="{C183D7F6-B498-43B3-948B-1728B52AA6E4}">
                <adec:decorative xmlns:adec="http://schemas.microsoft.com/office/drawing/2017/decorative" val="1"/>
              </a:ext>
            </a:extLst>
          </p:cNvPr>
          <p:cNvGrpSpPr/>
          <p:nvPr/>
        </p:nvGrpSpPr>
        <p:grpSpPr>
          <a:xfrm>
            <a:off x="2446795" y="2029875"/>
            <a:ext cx="584970" cy="615624"/>
            <a:chOff x="4127500" y="2909888"/>
            <a:chExt cx="330200" cy="315913"/>
          </a:xfrm>
        </p:grpSpPr>
        <p:sp>
          <p:nvSpPr>
            <p:cNvPr id="100" name="Oval 268">
              <a:extLst>
                <a:ext uri="{FF2B5EF4-FFF2-40B4-BE49-F238E27FC236}">
                  <a16:creationId xmlns:a16="http://schemas.microsoft.com/office/drawing/2014/main" id="{A804DAF5-8657-4BEC-8FFD-56CF0BE44F0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69">
              <a:extLst>
                <a:ext uri="{FF2B5EF4-FFF2-40B4-BE49-F238E27FC236}">
                  <a16:creationId xmlns:a16="http://schemas.microsoft.com/office/drawing/2014/main" id="{D1DE7D2A-98C3-4FD5-8768-66E2FF033379}"/>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270">
              <a:extLst>
                <a:ext uri="{FF2B5EF4-FFF2-40B4-BE49-F238E27FC236}">
                  <a16:creationId xmlns:a16="http://schemas.microsoft.com/office/drawing/2014/main" id="{24CD51E2-F9E0-4964-911C-B012453D7D7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71">
              <a:extLst>
                <a:ext uri="{FF2B5EF4-FFF2-40B4-BE49-F238E27FC236}">
                  <a16:creationId xmlns:a16="http://schemas.microsoft.com/office/drawing/2014/main" id="{E5AEC7AA-C492-4493-B9DF-CAE24CFDABB8}"/>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272">
              <a:extLst>
                <a:ext uri="{FF2B5EF4-FFF2-40B4-BE49-F238E27FC236}">
                  <a16:creationId xmlns:a16="http://schemas.microsoft.com/office/drawing/2014/main" id="{28BD96B5-5C5E-46C8-8E87-1A8FCE5AD3DF}"/>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73">
              <a:extLst>
                <a:ext uri="{FF2B5EF4-FFF2-40B4-BE49-F238E27FC236}">
                  <a16:creationId xmlns:a16="http://schemas.microsoft.com/office/drawing/2014/main" id="{3987FA10-31EE-4939-8332-A9D0BAA0EBC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74">
              <a:extLst>
                <a:ext uri="{FF2B5EF4-FFF2-40B4-BE49-F238E27FC236}">
                  <a16:creationId xmlns:a16="http://schemas.microsoft.com/office/drawing/2014/main" id="{466B1724-B607-4D79-943A-03A24FD2A3A0}"/>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75">
              <a:extLst>
                <a:ext uri="{FF2B5EF4-FFF2-40B4-BE49-F238E27FC236}">
                  <a16:creationId xmlns:a16="http://schemas.microsoft.com/office/drawing/2014/main" id="{74AEFBD4-76F7-4B93-8430-4FF07EBDEE97}"/>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76">
              <a:extLst>
                <a:ext uri="{FF2B5EF4-FFF2-40B4-BE49-F238E27FC236}">
                  <a16:creationId xmlns:a16="http://schemas.microsoft.com/office/drawing/2014/main" id="{2A93A90B-8C1D-4EB9-9700-AF6B83C5CAD0}"/>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descr="This image is an icon of three people and a globe. ">
            <a:extLst>
              <a:ext uri="{FF2B5EF4-FFF2-40B4-BE49-F238E27FC236}">
                <a16:creationId xmlns:a16="http://schemas.microsoft.com/office/drawing/2014/main" id="{F4136BE0-4DCA-4601-9A83-C88DB51FE52F}"/>
              </a:ext>
            </a:extLst>
          </p:cNvPr>
          <p:cNvGrpSpPr/>
          <p:nvPr/>
        </p:nvGrpSpPr>
        <p:grpSpPr>
          <a:xfrm>
            <a:off x="166460" y="167958"/>
            <a:ext cx="1271588" cy="1273175"/>
            <a:chOff x="2690812" y="4162425"/>
            <a:chExt cx="1271588" cy="1273175"/>
          </a:xfrm>
        </p:grpSpPr>
        <p:sp>
          <p:nvSpPr>
            <p:cNvPr id="113" name="Oval 24">
              <a:extLst>
                <a:ext uri="{FF2B5EF4-FFF2-40B4-BE49-F238E27FC236}">
                  <a16:creationId xmlns:a16="http://schemas.microsoft.com/office/drawing/2014/main" id="{B67DF304-5308-455A-AED7-39CE4C70B497}"/>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6F716EAB-DD9E-4A65-878D-3F9DB9D8892E}"/>
                </a:ext>
              </a:extLst>
            </p:cNvPr>
            <p:cNvGrpSpPr/>
            <p:nvPr/>
          </p:nvGrpSpPr>
          <p:grpSpPr>
            <a:xfrm>
              <a:off x="3011359" y="4426329"/>
              <a:ext cx="610282" cy="674403"/>
              <a:chOff x="4841875" y="2895601"/>
              <a:chExt cx="344488" cy="346075"/>
            </a:xfrm>
          </p:grpSpPr>
          <p:sp>
            <p:nvSpPr>
              <p:cNvPr id="115" name="Freeform 258">
                <a:extLst>
                  <a:ext uri="{FF2B5EF4-FFF2-40B4-BE49-F238E27FC236}">
                    <a16:creationId xmlns:a16="http://schemas.microsoft.com/office/drawing/2014/main" id="{D8993154-49C2-4426-B444-1C5496B05AF2}"/>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59">
                <a:extLst>
                  <a:ext uri="{FF2B5EF4-FFF2-40B4-BE49-F238E27FC236}">
                    <a16:creationId xmlns:a16="http://schemas.microsoft.com/office/drawing/2014/main" id="{4C673E38-35D6-4D83-8B42-EBFF7C60E9DD}"/>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60">
                <a:extLst>
                  <a:ext uri="{FF2B5EF4-FFF2-40B4-BE49-F238E27FC236}">
                    <a16:creationId xmlns:a16="http://schemas.microsoft.com/office/drawing/2014/main" id="{8DCF75E2-A225-414C-8FE5-29BAB5DECC6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261">
                <a:extLst>
                  <a:ext uri="{FF2B5EF4-FFF2-40B4-BE49-F238E27FC236}">
                    <a16:creationId xmlns:a16="http://schemas.microsoft.com/office/drawing/2014/main" id="{A444BBE1-1680-47A5-B7AA-B6AB2A4A519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262">
                <a:extLst>
                  <a:ext uri="{FF2B5EF4-FFF2-40B4-BE49-F238E27FC236}">
                    <a16:creationId xmlns:a16="http://schemas.microsoft.com/office/drawing/2014/main" id="{824B0A85-9792-47DF-A61F-3375C64E040E}"/>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263">
                <a:extLst>
                  <a:ext uri="{FF2B5EF4-FFF2-40B4-BE49-F238E27FC236}">
                    <a16:creationId xmlns:a16="http://schemas.microsoft.com/office/drawing/2014/main" id="{93A8CFF7-7A29-4B84-9D11-B333B492DD1B}"/>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Oval 264">
                <a:extLst>
                  <a:ext uri="{FF2B5EF4-FFF2-40B4-BE49-F238E27FC236}">
                    <a16:creationId xmlns:a16="http://schemas.microsoft.com/office/drawing/2014/main" id="{8B31EF2B-EB3E-4522-A58B-A2A2D6110853}"/>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Oval 265">
                <a:extLst>
                  <a:ext uri="{FF2B5EF4-FFF2-40B4-BE49-F238E27FC236}">
                    <a16:creationId xmlns:a16="http://schemas.microsoft.com/office/drawing/2014/main" id="{55E980AC-EE48-4E74-B4D1-51A82CB740D6}"/>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Oval 266">
                <a:extLst>
                  <a:ext uri="{FF2B5EF4-FFF2-40B4-BE49-F238E27FC236}">
                    <a16:creationId xmlns:a16="http://schemas.microsoft.com/office/drawing/2014/main" id="{2AD8712C-67BB-4FD3-BD1B-7B12EECF948F}"/>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67">
                <a:extLst>
                  <a:ext uri="{FF2B5EF4-FFF2-40B4-BE49-F238E27FC236}">
                    <a16:creationId xmlns:a16="http://schemas.microsoft.com/office/drawing/2014/main" id="{D0BA190A-B131-4B3F-82C8-00AB96F08AA2}"/>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5" name="Group 124">
            <a:extLst>
              <a:ext uri="{FF2B5EF4-FFF2-40B4-BE49-F238E27FC236}">
                <a16:creationId xmlns:a16="http://schemas.microsoft.com/office/drawing/2014/main" id="{A5845202-2EB0-4C17-A6CC-F756C62606E1}"/>
              </a:ext>
              <a:ext uri="{C183D7F6-B498-43B3-948B-1728B52AA6E4}">
                <adec:decorative xmlns:adec="http://schemas.microsoft.com/office/drawing/2017/decorative" val="1"/>
              </a:ext>
            </a:extLst>
          </p:cNvPr>
          <p:cNvGrpSpPr/>
          <p:nvPr/>
        </p:nvGrpSpPr>
        <p:grpSpPr>
          <a:xfrm>
            <a:off x="1460534" y="302527"/>
            <a:ext cx="1888863" cy="870267"/>
            <a:chOff x="9646960" y="4157408"/>
            <a:chExt cx="2048526" cy="870267"/>
          </a:xfrm>
        </p:grpSpPr>
        <p:sp>
          <p:nvSpPr>
            <p:cNvPr id="143" name="TextBox 142">
              <a:extLst>
                <a:ext uri="{FF2B5EF4-FFF2-40B4-BE49-F238E27FC236}">
                  <a16:creationId xmlns:a16="http://schemas.microsoft.com/office/drawing/2014/main" id="{4F18D623-019B-480A-9DF9-57E6BF0CA262}"/>
                </a:ext>
              </a:extLst>
            </p:cNvPr>
            <p:cNvSpPr txBox="1"/>
            <p:nvPr/>
          </p:nvSpPr>
          <p:spPr>
            <a:xfrm>
              <a:off x="9700605" y="4157408"/>
              <a:ext cx="1994881"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Business Analysis:</a:t>
              </a:r>
            </a:p>
          </p:txBody>
        </p:sp>
        <p:sp>
          <p:nvSpPr>
            <p:cNvPr id="144" name="Rectangle 143">
              <a:extLst>
                <a:ext uri="{FF2B5EF4-FFF2-40B4-BE49-F238E27FC236}">
                  <a16:creationId xmlns:a16="http://schemas.microsoft.com/office/drawing/2014/main" id="{7E4DA644-6AB7-4E32-8014-7C26640E1382}"/>
                </a:ext>
              </a:extLst>
            </p:cNvPr>
            <p:cNvSpPr/>
            <p:nvPr/>
          </p:nvSpPr>
          <p:spPr>
            <a:xfrm>
              <a:off x="9646960" y="4535232"/>
              <a:ext cx="1729395" cy="492443"/>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Business and data understanding. </a:t>
              </a:r>
            </a:p>
          </p:txBody>
        </p:sp>
      </p:grpSp>
      <p:grpSp>
        <p:nvGrpSpPr>
          <p:cNvPr id="72" name="Group 71" descr="This image is an icon of 1 person interacting with three people. ">
            <a:extLst>
              <a:ext uri="{FF2B5EF4-FFF2-40B4-BE49-F238E27FC236}">
                <a16:creationId xmlns:a16="http://schemas.microsoft.com/office/drawing/2014/main" id="{292FA97B-56E9-49BA-9B9D-959321D0F0F5}"/>
              </a:ext>
            </a:extLst>
          </p:cNvPr>
          <p:cNvGrpSpPr/>
          <p:nvPr/>
        </p:nvGrpSpPr>
        <p:grpSpPr>
          <a:xfrm>
            <a:off x="3928756" y="167469"/>
            <a:ext cx="1273175" cy="1271588"/>
            <a:chOff x="5459412" y="1395413"/>
            <a:chExt cx="1273175" cy="1271588"/>
          </a:xfrm>
        </p:grpSpPr>
        <p:sp>
          <p:nvSpPr>
            <p:cNvPr id="73" name="Oval 26">
              <a:extLst>
                <a:ext uri="{FF2B5EF4-FFF2-40B4-BE49-F238E27FC236}">
                  <a16:creationId xmlns:a16="http://schemas.microsoft.com/office/drawing/2014/main" id="{33B82437-771B-4F42-B071-6561CC2B39B7}"/>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F2922C11-E2D5-4009-A5EF-8BD8DC69648A}"/>
                </a:ext>
              </a:extLst>
            </p:cNvPr>
            <p:cNvGrpSpPr/>
            <p:nvPr/>
          </p:nvGrpSpPr>
          <p:grpSpPr>
            <a:xfrm>
              <a:off x="5781290" y="1569642"/>
              <a:ext cx="584970" cy="674403"/>
              <a:chOff x="2686050" y="2895601"/>
              <a:chExt cx="330200" cy="346075"/>
            </a:xfrm>
          </p:grpSpPr>
          <p:sp>
            <p:nvSpPr>
              <p:cNvPr id="75" name="Oval 309">
                <a:extLst>
                  <a:ext uri="{FF2B5EF4-FFF2-40B4-BE49-F238E27FC236}">
                    <a16:creationId xmlns:a16="http://schemas.microsoft.com/office/drawing/2014/main" id="{74CFCB3E-2016-4C96-A20E-62966756C2D7}"/>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10">
                <a:extLst>
                  <a:ext uri="{FF2B5EF4-FFF2-40B4-BE49-F238E27FC236}">
                    <a16:creationId xmlns:a16="http://schemas.microsoft.com/office/drawing/2014/main" id="{68E91ECA-C7EA-45B3-B96D-795CE7391522}"/>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311">
                <a:extLst>
                  <a:ext uri="{FF2B5EF4-FFF2-40B4-BE49-F238E27FC236}">
                    <a16:creationId xmlns:a16="http://schemas.microsoft.com/office/drawing/2014/main" id="{FF6566CB-604A-41F4-A4DB-0522FFCC4906}"/>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12">
                <a:extLst>
                  <a:ext uri="{FF2B5EF4-FFF2-40B4-BE49-F238E27FC236}">
                    <a16:creationId xmlns:a16="http://schemas.microsoft.com/office/drawing/2014/main" id="{9F248CFA-4637-4462-AD7B-7512E1D9046D}"/>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313">
                <a:extLst>
                  <a:ext uri="{FF2B5EF4-FFF2-40B4-BE49-F238E27FC236}">
                    <a16:creationId xmlns:a16="http://schemas.microsoft.com/office/drawing/2014/main" id="{D463BD41-D5A2-40EA-BBF0-C5E440E42A3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14">
                <a:extLst>
                  <a:ext uri="{FF2B5EF4-FFF2-40B4-BE49-F238E27FC236}">
                    <a16:creationId xmlns:a16="http://schemas.microsoft.com/office/drawing/2014/main" id="{E4C95305-E277-4AB5-B5D0-424575E98937}"/>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315">
                <a:extLst>
                  <a:ext uri="{FF2B5EF4-FFF2-40B4-BE49-F238E27FC236}">
                    <a16:creationId xmlns:a16="http://schemas.microsoft.com/office/drawing/2014/main" id="{C7A47179-4934-4817-95C3-7593924812F3}"/>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16">
                <a:extLst>
                  <a:ext uri="{FF2B5EF4-FFF2-40B4-BE49-F238E27FC236}">
                    <a16:creationId xmlns:a16="http://schemas.microsoft.com/office/drawing/2014/main" id="{3A5792F6-3928-40C9-B008-B45B1CB8388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Oval 317">
                <a:extLst>
                  <a:ext uri="{FF2B5EF4-FFF2-40B4-BE49-F238E27FC236}">
                    <a16:creationId xmlns:a16="http://schemas.microsoft.com/office/drawing/2014/main" id="{206417CC-F522-4C9A-A972-55AC0DD02550}"/>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18">
                <a:extLst>
                  <a:ext uri="{FF2B5EF4-FFF2-40B4-BE49-F238E27FC236}">
                    <a16:creationId xmlns:a16="http://schemas.microsoft.com/office/drawing/2014/main" id="{3CAD074A-E24F-441D-9608-1000E75D4FA3}"/>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19">
                <a:extLst>
                  <a:ext uri="{FF2B5EF4-FFF2-40B4-BE49-F238E27FC236}">
                    <a16:creationId xmlns:a16="http://schemas.microsoft.com/office/drawing/2014/main" id="{5F48395A-E1A2-45E3-B5E9-4C082BBD7253}"/>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Line 320">
                <a:extLst>
                  <a:ext uri="{FF2B5EF4-FFF2-40B4-BE49-F238E27FC236}">
                    <a16:creationId xmlns:a16="http://schemas.microsoft.com/office/drawing/2014/main" id="{518F4A1A-B17E-453A-8B8D-8B544A2BAE97}"/>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2" name="Group 131">
            <a:extLst>
              <a:ext uri="{FF2B5EF4-FFF2-40B4-BE49-F238E27FC236}">
                <a16:creationId xmlns:a16="http://schemas.microsoft.com/office/drawing/2014/main" id="{648810D9-F289-4DF6-B759-1BB72EB94E4F}"/>
              </a:ext>
              <a:ext uri="{C183D7F6-B498-43B3-948B-1728B52AA6E4}">
                <adec:decorative xmlns:adec="http://schemas.microsoft.com/office/drawing/2017/decorative" val="1"/>
              </a:ext>
            </a:extLst>
          </p:cNvPr>
          <p:cNvGrpSpPr/>
          <p:nvPr/>
        </p:nvGrpSpPr>
        <p:grpSpPr>
          <a:xfrm>
            <a:off x="5401607" y="312828"/>
            <a:ext cx="3845595" cy="1020014"/>
            <a:chOff x="9379628" y="4410753"/>
            <a:chExt cx="2371352" cy="1020014"/>
          </a:xfrm>
        </p:grpSpPr>
        <p:sp>
          <p:nvSpPr>
            <p:cNvPr id="133" name="TextBox 132">
              <a:extLst>
                <a:ext uri="{FF2B5EF4-FFF2-40B4-BE49-F238E27FC236}">
                  <a16:creationId xmlns:a16="http://schemas.microsoft.com/office/drawing/2014/main" id="{079EC0CD-1990-4FE1-B4BC-CBFE89433FAD}"/>
                </a:ext>
              </a:extLst>
            </p:cNvPr>
            <p:cNvSpPr txBox="1"/>
            <p:nvPr/>
          </p:nvSpPr>
          <p:spPr>
            <a:xfrm>
              <a:off x="9379628" y="4410753"/>
              <a:ext cx="2371352"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Coding:</a:t>
              </a:r>
            </a:p>
          </p:txBody>
        </p:sp>
        <p:sp>
          <p:nvSpPr>
            <p:cNvPr id="134" name="Rectangle 133">
              <a:extLst>
                <a:ext uri="{FF2B5EF4-FFF2-40B4-BE49-F238E27FC236}">
                  <a16:creationId xmlns:a16="http://schemas.microsoft.com/office/drawing/2014/main" id="{BA7E1FCC-D3A4-481C-84FC-8FB52D050911}"/>
                </a:ext>
              </a:extLst>
            </p:cNvPr>
            <p:cNvSpPr/>
            <p:nvPr/>
          </p:nvSpPr>
          <p:spPr>
            <a:xfrm>
              <a:off x="9379628" y="4692103"/>
              <a:ext cx="2041624" cy="738664"/>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Using JavaScript, D3, </a:t>
              </a:r>
              <a:r>
                <a:rPr lang="en-US" sz="1600" i="1" dirty="0" err="1">
                  <a:solidFill>
                    <a:srgbClr val="002060"/>
                  </a:solidFill>
                  <a:latin typeface="+mj-lt"/>
                  <a:cs typeface="Segoe UI" panose="020B0502040204020203" pitchFamily="34" charset="0"/>
                </a:rPr>
                <a:t>LeafLet</a:t>
              </a:r>
              <a:r>
                <a:rPr lang="en-US" sz="1600" i="1" dirty="0">
                  <a:solidFill>
                    <a:srgbClr val="002060"/>
                  </a:solidFill>
                  <a:latin typeface="+mj-lt"/>
                  <a:cs typeface="Segoe UI" panose="020B0502040204020203" pitchFamily="34" charset="0"/>
                </a:rPr>
                <a:t>. We created Sales Trend Chart, Brand Trend Chart and Marketplace Chart.</a:t>
              </a:r>
            </a:p>
          </p:txBody>
        </p:sp>
      </p:grpSp>
      <p:pic>
        <p:nvPicPr>
          <p:cNvPr id="3" name="Picture 2">
            <a:extLst>
              <a:ext uri="{FF2B5EF4-FFF2-40B4-BE49-F238E27FC236}">
                <a16:creationId xmlns:a16="http://schemas.microsoft.com/office/drawing/2014/main" id="{7B103A2B-7320-4AB0-B361-82E36752BD55}"/>
              </a:ext>
            </a:extLst>
          </p:cNvPr>
          <p:cNvPicPr>
            <a:picLocks noChangeAspect="1"/>
          </p:cNvPicPr>
          <p:nvPr/>
        </p:nvPicPr>
        <p:blipFill>
          <a:blip r:embed="rId3"/>
          <a:stretch>
            <a:fillRect/>
          </a:stretch>
        </p:blipFill>
        <p:spPr>
          <a:xfrm>
            <a:off x="2639624" y="2534007"/>
            <a:ext cx="4861305" cy="2876884"/>
          </a:xfrm>
          <a:prstGeom prst="rect">
            <a:avLst/>
          </a:prstGeom>
        </p:spPr>
      </p:pic>
      <p:pic>
        <p:nvPicPr>
          <p:cNvPr id="21" name="Picture 20">
            <a:extLst>
              <a:ext uri="{FF2B5EF4-FFF2-40B4-BE49-F238E27FC236}">
                <a16:creationId xmlns:a16="http://schemas.microsoft.com/office/drawing/2014/main" id="{09C00A64-1194-48DE-85B9-31365A811909}"/>
              </a:ext>
            </a:extLst>
          </p:cNvPr>
          <p:cNvPicPr>
            <a:picLocks noChangeAspect="1"/>
          </p:cNvPicPr>
          <p:nvPr/>
        </p:nvPicPr>
        <p:blipFill>
          <a:blip r:embed="rId4"/>
          <a:stretch>
            <a:fillRect/>
          </a:stretch>
        </p:blipFill>
        <p:spPr>
          <a:xfrm>
            <a:off x="7246592" y="2547820"/>
            <a:ext cx="4945408" cy="2877981"/>
          </a:xfrm>
          <a:prstGeom prst="rect">
            <a:avLst/>
          </a:prstGeom>
        </p:spPr>
      </p:pic>
    </p:spTree>
    <p:extLst>
      <p:ext uri="{BB962C8B-B14F-4D97-AF65-F5344CB8AC3E}">
        <p14:creationId xmlns:p14="http://schemas.microsoft.com/office/powerpoint/2010/main" val="303589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This image is of a man seen from the back. ">
            <a:extLst>
              <a:ext uri="{FF2B5EF4-FFF2-40B4-BE49-F238E27FC236}">
                <a16:creationId xmlns:a16="http://schemas.microsoft.com/office/drawing/2014/main" id="{ABC2A172-1C05-4D6F-B5FB-5CEBE6B7E962}"/>
              </a:ext>
            </a:extLst>
          </p:cNvPr>
          <p:cNvGrpSpPr/>
          <p:nvPr/>
        </p:nvGrpSpPr>
        <p:grpSpPr>
          <a:xfrm>
            <a:off x="103754" y="3189591"/>
            <a:ext cx="2668588" cy="2679700"/>
            <a:chOff x="4832350" y="3127375"/>
            <a:chExt cx="2668588" cy="2679700"/>
          </a:xfrm>
        </p:grpSpPr>
        <p:sp>
          <p:nvSpPr>
            <p:cNvPr id="5"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How Samira A</a:t>
            </a:r>
          </a:p>
        </p:txBody>
      </p:sp>
      <p:sp>
        <p:nvSpPr>
          <p:cNvPr id="127" name="TextBox 126">
            <a:extLst>
              <a:ext uri="{FF2B5EF4-FFF2-40B4-BE49-F238E27FC236}">
                <a16:creationId xmlns:a16="http://schemas.microsoft.com/office/drawing/2014/main" id="{485022E6-9564-4708-AA69-AA8B20EDDD51}"/>
              </a:ext>
            </a:extLst>
          </p:cNvPr>
          <p:cNvSpPr txBox="1"/>
          <p:nvPr/>
        </p:nvSpPr>
        <p:spPr>
          <a:xfrm>
            <a:off x="579889" y="6129483"/>
            <a:ext cx="216399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Samira A.</a:t>
            </a:r>
            <a:endParaRPr lang="en-US" sz="3200" i="1" dirty="0">
              <a:solidFill>
                <a:srgbClr val="002060"/>
              </a:solidFill>
              <a:cs typeface="Segoe UI" panose="020B0502040204020203" pitchFamily="34" charset="0"/>
            </a:endParaRPr>
          </a:p>
        </p:txBody>
      </p:sp>
      <p:grpSp>
        <p:nvGrpSpPr>
          <p:cNvPr id="99" name="Group 98">
            <a:extLst>
              <a:ext uri="{FF2B5EF4-FFF2-40B4-BE49-F238E27FC236}">
                <a16:creationId xmlns:a16="http://schemas.microsoft.com/office/drawing/2014/main" id="{FA8E54BF-FDE1-4CDE-AED0-E400EB2A334B}"/>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00" name="Oval 268">
              <a:extLst>
                <a:ext uri="{FF2B5EF4-FFF2-40B4-BE49-F238E27FC236}">
                  <a16:creationId xmlns:a16="http://schemas.microsoft.com/office/drawing/2014/main" id="{A804DAF5-8657-4BEC-8FFD-56CF0BE44F0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69">
              <a:extLst>
                <a:ext uri="{FF2B5EF4-FFF2-40B4-BE49-F238E27FC236}">
                  <a16:creationId xmlns:a16="http://schemas.microsoft.com/office/drawing/2014/main" id="{D1DE7D2A-98C3-4FD5-8768-66E2FF033379}"/>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270">
              <a:extLst>
                <a:ext uri="{FF2B5EF4-FFF2-40B4-BE49-F238E27FC236}">
                  <a16:creationId xmlns:a16="http://schemas.microsoft.com/office/drawing/2014/main" id="{24CD51E2-F9E0-4964-911C-B012453D7D7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71">
              <a:extLst>
                <a:ext uri="{FF2B5EF4-FFF2-40B4-BE49-F238E27FC236}">
                  <a16:creationId xmlns:a16="http://schemas.microsoft.com/office/drawing/2014/main" id="{E5AEC7AA-C492-4493-B9DF-CAE24CFDABB8}"/>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272">
              <a:extLst>
                <a:ext uri="{FF2B5EF4-FFF2-40B4-BE49-F238E27FC236}">
                  <a16:creationId xmlns:a16="http://schemas.microsoft.com/office/drawing/2014/main" id="{28BD96B5-5C5E-46C8-8E87-1A8FCE5AD3DF}"/>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73">
              <a:extLst>
                <a:ext uri="{FF2B5EF4-FFF2-40B4-BE49-F238E27FC236}">
                  <a16:creationId xmlns:a16="http://schemas.microsoft.com/office/drawing/2014/main" id="{3987FA10-31EE-4939-8332-A9D0BAA0EBC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74">
              <a:extLst>
                <a:ext uri="{FF2B5EF4-FFF2-40B4-BE49-F238E27FC236}">
                  <a16:creationId xmlns:a16="http://schemas.microsoft.com/office/drawing/2014/main" id="{466B1724-B607-4D79-943A-03A24FD2A3A0}"/>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75">
              <a:extLst>
                <a:ext uri="{FF2B5EF4-FFF2-40B4-BE49-F238E27FC236}">
                  <a16:creationId xmlns:a16="http://schemas.microsoft.com/office/drawing/2014/main" id="{74AEFBD4-76F7-4B93-8430-4FF07EBDEE97}"/>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76">
              <a:extLst>
                <a:ext uri="{FF2B5EF4-FFF2-40B4-BE49-F238E27FC236}">
                  <a16:creationId xmlns:a16="http://schemas.microsoft.com/office/drawing/2014/main" id="{2A93A90B-8C1D-4EB9-9700-AF6B83C5CAD0}"/>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descr="This image is an icon of three people and a globe. ">
            <a:extLst>
              <a:ext uri="{FF2B5EF4-FFF2-40B4-BE49-F238E27FC236}">
                <a16:creationId xmlns:a16="http://schemas.microsoft.com/office/drawing/2014/main" id="{F4136BE0-4DCA-4601-9A83-C88DB51FE52F}"/>
              </a:ext>
            </a:extLst>
          </p:cNvPr>
          <p:cNvGrpSpPr/>
          <p:nvPr/>
        </p:nvGrpSpPr>
        <p:grpSpPr>
          <a:xfrm>
            <a:off x="166460" y="167958"/>
            <a:ext cx="1271588" cy="1273175"/>
            <a:chOff x="2690812" y="4162425"/>
            <a:chExt cx="1271588" cy="1273175"/>
          </a:xfrm>
        </p:grpSpPr>
        <p:sp>
          <p:nvSpPr>
            <p:cNvPr id="113" name="Oval 24">
              <a:extLst>
                <a:ext uri="{FF2B5EF4-FFF2-40B4-BE49-F238E27FC236}">
                  <a16:creationId xmlns:a16="http://schemas.microsoft.com/office/drawing/2014/main" id="{B67DF304-5308-455A-AED7-39CE4C70B497}"/>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6F716EAB-DD9E-4A65-878D-3F9DB9D8892E}"/>
                </a:ext>
              </a:extLst>
            </p:cNvPr>
            <p:cNvGrpSpPr/>
            <p:nvPr/>
          </p:nvGrpSpPr>
          <p:grpSpPr>
            <a:xfrm>
              <a:off x="3011359" y="4426329"/>
              <a:ext cx="610282" cy="674403"/>
              <a:chOff x="4841875" y="2895601"/>
              <a:chExt cx="344488" cy="346075"/>
            </a:xfrm>
          </p:grpSpPr>
          <p:sp>
            <p:nvSpPr>
              <p:cNvPr id="115" name="Freeform 258">
                <a:extLst>
                  <a:ext uri="{FF2B5EF4-FFF2-40B4-BE49-F238E27FC236}">
                    <a16:creationId xmlns:a16="http://schemas.microsoft.com/office/drawing/2014/main" id="{D8993154-49C2-4426-B444-1C5496B05AF2}"/>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59">
                <a:extLst>
                  <a:ext uri="{FF2B5EF4-FFF2-40B4-BE49-F238E27FC236}">
                    <a16:creationId xmlns:a16="http://schemas.microsoft.com/office/drawing/2014/main" id="{4C673E38-35D6-4D83-8B42-EBFF7C60E9DD}"/>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60">
                <a:extLst>
                  <a:ext uri="{FF2B5EF4-FFF2-40B4-BE49-F238E27FC236}">
                    <a16:creationId xmlns:a16="http://schemas.microsoft.com/office/drawing/2014/main" id="{8DCF75E2-A225-414C-8FE5-29BAB5DECC6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261">
                <a:extLst>
                  <a:ext uri="{FF2B5EF4-FFF2-40B4-BE49-F238E27FC236}">
                    <a16:creationId xmlns:a16="http://schemas.microsoft.com/office/drawing/2014/main" id="{A444BBE1-1680-47A5-B7AA-B6AB2A4A519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262">
                <a:extLst>
                  <a:ext uri="{FF2B5EF4-FFF2-40B4-BE49-F238E27FC236}">
                    <a16:creationId xmlns:a16="http://schemas.microsoft.com/office/drawing/2014/main" id="{824B0A85-9792-47DF-A61F-3375C64E040E}"/>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263">
                <a:extLst>
                  <a:ext uri="{FF2B5EF4-FFF2-40B4-BE49-F238E27FC236}">
                    <a16:creationId xmlns:a16="http://schemas.microsoft.com/office/drawing/2014/main" id="{93A8CFF7-7A29-4B84-9D11-B333B492DD1B}"/>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Oval 264">
                <a:extLst>
                  <a:ext uri="{FF2B5EF4-FFF2-40B4-BE49-F238E27FC236}">
                    <a16:creationId xmlns:a16="http://schemas.microsoft.com/office/drawing/2014/main" id="{8B31EF2B-EB3E-4522-A58B-A2A2D6110853}"/>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Oval 265">
                <a:extLst>
                  <a:ext uri="{FF2B5EF4-FFF2-40B4-BE49-F238E27FC236}">
                    <a16:creationId xmlns:a16="http://schemas.microsoft.com/office/drawing/2014/main" id="{55E980AC-EE48-4E74-B4D1-51A82CB740D6}"/>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Oval 266">
                <a:extLst>
                  <a:ext uri="{FF2B5EF4-FFF2-40B4-BE49-F238E27FC236}">
                    <a16:creationId xmlns:a16="http://schemas.microsoft.com/office/drawing/2014/main" id="{2AD8712C-67BB-4FD3-BD1B-7B12EECF948F}"/>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67">
                <a:extLst>
                  <a:ext uri="{FF2B5EF4-FFF2-40B4-BE49-F238E27FC236}">
                    <a16:creationId xmlns:a16="http://schemas.microsoft.com/office/drawing/2014/main" id="{D0BA190A-B131-4B3F-82C8-00AB96F08AA2}"/>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5" name="Group 124">
            <a:extLst>
              <a:ext uri="{FF2B5EF4-FFF2-40B4-BE49-F238E27FC236}">
                <a16:creationId xmlns:a16="http://schemas.microsoft.com/office/drawing/2014/main" id="{A5845202-2EB0-4C17-A6CC-F756C62606E1}"/>
              </a:ext>
              <a:ext uri="{C183D7F6-B498-43B3-948B-1728B52AA6E4}">
                <adec:decorative xmlns:adec="http://schemas.microsoft.com/office/drawing/2017/decorative" val="1"/>
              </a:ext>
            </a:extLst>
          </p:cNvPr>
          <p:cNvGrpSpPr/>
          <p:nvPr/>
        </p:nvGrpSpPr>
        <p:grpSpPr>
          <a:xfrm>
            <a:off x="1460534" y="302527"/>
            <a:ext cx="1888863" cy="870267"/>
            <a:chOff x="9646960" y="4157408"/>
            <a:chExt cx="2048526" cy="870267"/>
          </a:xfrm>
        </p:grpSpPr>
        <p:sp>
          <p:nvSpPr>
            <p:cNvPr id="143" name="TextBox 142">
              <a:extLst>
                <a:ext uri="{FF2B5EF4-FFF2-40B4-BE49-F238E27FC236}">
                  <a16:creationId xmlns:a16="http://schemas.microsoft.com/office/drawing/2014/main" id="{4F18D623-019B-480A-9DF9-57E6BF0CA262}"/>
                </a:ext>
              </a:extLst>
            </p:cNvPr>
            <p:cNvSpPr txBox="1"/>
            <p:nvPr/>
          </p:nvSpPr>
          <p:spPr>
            <a:xfrm>
              <a:off x="9700605" y="4157408"/>
              <a:ext cx="1994881"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Business Analysis:</a:t>
              </a:r>
            </a:p>
          </p:txBody>
        </p:sp>
        <p:sp>
          <p:nvSpPr>
            <p:cNvPr id="144" name="Rectangle 143">
              <a:extLst>
                <a:ext uri="{FF2B5EF4-FFF2-40B4-BE49-F238E27FC236}">
                  <a16:creationId xmlns:a16="http://schemas.microsoft.com/office/drawing/2014/main" id="{7E4DA644-6AB7-4E32-8014-7C26640E1382}"/>
                </a:ext>
              </a:extLst>
            </p:cNvPr>
            <p:cNvSpPr/>
            <p:nvPr/>
          </p:nvSpPr>
          <p:spPr>
            <a:xfrm>
              <a:off x="9646960" y="4535232"/>
              <a:ext cx="1729395" cy="492443"/>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Business and data understanding. </a:t>
              </a:r>
            </a:p>
          </p:txBody>
        </p:sp>
      </p:grpSp>
      <p:grpSp>
        <p:nvGrpSpPr>
          <p:cNvPr id="72" name="Group 71" descr="This image is an icon of 1 person interacting with three people. ">
            <a:extLst>
              <a:ext uri="{FF2B5EF4-FFF2-40B4-BE49-F238E27FC236}">
                <a16:creationId xmlns:a16="http://schemas.microsoft.com/office/drawing/2014/main" id="{292FA97B-56E9-49BA-9B9D-959321D0F0F5}"/>
              </a:ext>
            </a:extLst>
          </p:cNvPr>
          <p:cNvGrpSpPr/>
          <p:nvPr/>
        </p:nvGrpSpPr>
        <p:grpSpPr>
          <a:xfrm>
            <a:off x="3928756" y="167469"/>
            <a:ext cx="1273175" cy="1271588"/>
            <a:chOff x="5459412" y="1395413"/>
            <a:chExt cx="1273175" cy="1271588"/>
          </a:xfrm>
        </p:grpSpPr>
        <p:sp>
          <p:nvSpPr>
            <p:cNvPr id="73" name="Oval 26">
              <a:extLst>
                <a:ext uri="{FF2B5EF4-FFF2-40B4-BE49-F238E27FC236}">
                  <a16:creationId xmlns:a16="http://schemas.microsoft.com/office/drawing/2014/main" id="{33B82437-771B-4F42-B071-6561CC2B39B7}"/>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F2922C11-E2D5-4009-A5EF-8BD8DC69648A}"/>
                </a:ext>
              </a:extLst>
            </p:cNvPr>
            <p:cNvGrpSpPr/>
            <p:nvPr/>
          </p:nvGrpSpPr>
          <p:grpSpPr>
            <a:xfrm>
              <a:off x="5781290" y="1569642"/>
              <a:ext cx="584970" cy="674403"/>
              <a:chOff x="2686050" y="2895601"/>
              <a:chExt cx="330200" cy="346075"/>
            </a:xfrm>
          </p:grpSpPr>
          <p:sp>
            <p:nvSpPr>
              <p:cNvPr id="75" name="Oval 309">
                <a:extLst>
                  <a:ext uri="{FF2B5EF4-FFF2-40B4-BE49-F238E27FC236}">
                    <a16:creationId xmlns:a16="http://schemas.microsoft.com/office/drawing/2014/main" id="{74CFCB3E-2016-4C96-A20E-62966756C2D7}"/>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10">
                <a:extLst>
                  <a:ext uri="{FF2B5EF4-FFF2-40B4-BE49-F238E27FC236}">
                    <a16:creationId xmlns:a16="http://schemas.microsoft.com/office/drawing/2014/main" id="{68E91ECA-C7EA-45B3-B96D-795CE7391522}"/>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311">
                <a:extLst>
                  <a:ext uri="{FF2B5EF4-FFF2-40B4-BE49-F238E27FC236}">
                    <a16:creationId xmlns:a16="http://schemas.microsoft.com/office/drawing/2014/main" id="{FF6566CB-604A-41F4-A4DB-0522FFCC4906}"/>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12">
                <a:extLst>
                  <a:ext uri="{FF2B5EF4-FFF2-40B4-BE49-F238E27FC236}">
                    <a16:creationId xmlns:a16="http://schemas.microsoft.com/office/drawing/2014/main" id="{9F248CFA-4637-4462-AD7B-7512E1D9046D}"/>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313">
                <a:extLst>
                  <a:ext uri="{FF2B5EF4-FFF2-40B4-BE49-F238E27FC236}">
                    <a16:creationId xmlns:a16="http://schemas.microsoft.com/office/drawing/2014/main" id="{D463BD41-D5A2-40EA-BBF0-C5E440E42A3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14">
                <a:extLst>
                  <a:ext uri="{FF2B5EF4-FFF2-40B4-BE49-F238E27FC236}">
                    <a16:creationId xmlns:a16="http://schemas.microsoft.com/office/drawing/2014/main" id="{E4C95305-E277-4AB5-B5D0-424575E98937}"/>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315">
                <a:extLst>
                  <a:ext uri="{FF2B5EF4-FFF2-40B4-BE49-F238E27FC236}">
                    <a16:creationId xmlns:a16="http://schemas.microsoft.com/office/drawing/2014/main" id="{C7A47179-4934-4817-95C3-7593924812F3}"/>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16">
                <a:extLst>
                  <a:ext uri="{FF2B5EF4-FFF2-40B4-BE49-F238E27FC236}">
                    <a16:creationId xmlns:a16="http://schemas.microsoft.com/office/drawing/2014/main" id="{3A5792F6-3928-40C9-B008-B45B1CB8388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Oval 317">
                <a:extLst>
                  <a:ext uri="{FF2B5EF4-FFF2-40B4-BE49-F238E27FC236}">
                    <a16:creationId xmlns:a16="http://schemas.microsoft.com/office/drawing/2014/main" id="{206417CC-F522-4C9A-A972-55AC0DD02550}"/>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18">
                <a:extLst>
                  <a:ext uri="{FF2B5EF4-FFF2-40B4-BE49-F238E27FC236}">
                    <a16:creationId xmlns:a16="http://schemas.microsoft.com/office/drawing/2014/main" id="{3CAD074A-E24F-441D-9608-1000E75D4FA3}"/>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19">
                <a:extLst>
                  <a:ext uri="{FF2B5EF4-FFF2-40B4-BE49-F238E27FC236}">
                    <a16:creationId xmlns:a16="http://schemas.microsoft.com/office/drawing/2014/main" id="{5F48395A-E1A2-45E3-B5E9-4C082BBD7253}"/>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Line 320">
                <a:extLst>
                  <a:ext uri="{FF2B5EF4-FFF2-40B4-BE49-F238E27FC236}">
                    <a16:creationId xmlns:a16="http://schemas.microsoft.com/office/drawing/2014/main" id="{518F4A1A-B17E-453A-8B8D-8B544A2BAE97}"/>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2" name="Group 131">
            <a:extLst>
              <a:ext uri="{FF2B5EF4-FFF2-40B4-BE49-F238E27FC236}">
                <a16:creationId xmlns:a16="http://schemas.microsoft.com/office/drawing/2014/main" id="{648810D9-F289-4DF6-B759-1BB72EB94E4F}"/>
              </a:ext>
              <a:ext uri="{C183D7F6-B498-43B3-948B-1728B52AA6E4}">
                <adec:decorative xmlns:adec="http://schemas.microsoft.com/office/drawing/2017/decorative" val="1"/>
              </a:ext>
            </a:extLst>
          </p:cNvPr>
          <p:cNvGrpSpPr/>
          <p:nvPr/>
        </p:nvGrpSpPr>
        <p:grpSpPr>
          <a:xfrm>
            <a:off x="5401607" y="312828"/>
            <a:ext cx="3845595" cy="1020014"/>
            <a:chOff x="9379628" y="4410753"/>
            <a:chExt cx="2371352" cy="1020014"/>
          </a:xfrm>
        </p:grpSpPr>
        <p:sp>
          <p:nvSpPr>
            <p:cNvPr id="133" name="TextBox 132">
              <a:extLst>
                <a:ext uri="{FF2B5EF4-FFF2-40B4-BE49-F238E27FC236}">
                  <a16:creationId xmlns:a16="http://schemas.microsoft.com/office/drawing/2014/main" id="{079EC0CD-1990-4FE1-B4BC-CBFE89433FAD}"/>
                </a:ext>
              </a:extLst>
            </p:cNvPr>
            <p:cNvSpPr txBox="1"/>
            <p:nvPr/>
          </p:nvSpPr>
          <p:spPr>
            <a:xfrm>
              <a:off x="9379628" y="4410753"/>
              <a:ext cx="2371352"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Coding:</a:t>
              </a:r>
            </a:p>
          </p:txBody>
        </p:sp>
        <p:sp>
          <p:nvSpPr>
            <p:cNvPr id="134" name="Rectangle 133">
              <a:extLst>
                <a:ext uri="{FF2B5EF4-FFF2-40B4-BE49-F238E27FC236}">
                  <a16:creationId xmlns:a16="http://schemas.microsoft.com/office/drawing/2014/main" id="{BA7E1FCC-D3A4-481C-84FC-8FB52D050911}"/>
                </a:ext>
              </a:extLst>
            </p:cNvPr>
            <p:cNvSpPr/>
            <p:nvPr/>
          </p:nvSpPr>
          <p:spPr>
            <a:xfrm>
              <a:off x="9379628" y="4692103"/>
              <a:ext cx="2041624" cy="738664"/>
            </a:xfrm>
            <a:prstGeom prst="rect">
              <a:avLst/>
            </a:prstGeom>
          </p:spPr>
          <p:txBody>
            <a:bodyPr wrap="square" lIns="0" tIns="0" rIns="0" bIns="0">
              <a:spAutoFit/>
            </a:bodyPr>
            <a:lstStyle/>
            <a:p>
              <a:r>
                <a:rPr lang="en-US" sz="1600" i="1" dirty="0">
                  <a:solidFill>
                    <a:srgbClr val="002060"/>
                  </a:solidFill>
                  <a:cs typeface="Segoe UI" panose="020B0502040204020203" pitchFamily="34" charset="0"/>
                </a:rPr>
                <a:t>Using JavaScript, D3.Js</a:t>
              </a:r>
            </a:p>
            <a:p>
              <a:r>
                <a:rPr lang="en-US" sz="1600" i="1" dirty="0">
                  <a:solidFill>
                    <a:srgbClr val="002060"/>
                  </a:solidFill>
                  <a:cs typeface="Segoe UI" panose="020B0502040204020203" pitchFamily="34" charset="0"/>
                </a:rPr>
                <a:t>We created Sales Trend Chart, Brand Trend Chart and Marketplace Chart.</a:t>
              </a:r>
              <a:endParaRPr lang="en-US" sz="1600" i="1" dirty="0">
                <a:solidFill>
                  <a:srgbClr val="002060"/>
                </a:solidFill>
                <a:latin typeface="+mj-lt"/>
                <a:cs typeface="Segoe UI" panose="020B0502040204020203" pitchFamily="34" charset="0"/>
              </a:endParaRPr>
            </a:p>
          </p:txBody>
        </p:sp>
      </p:grpSp>
      <p:pic>
        <p:nvPicPr>
          <p:cNvPr id="70" name="Picture 69" descr="A screenshot of a cell phone&#10;&#10;Description automatically generated">
            <a:extLst>
              <a:ext uri="{FF2B5EF4-FFF2-40B4-BE49-F238E27FC236}">
                <a16:creationId xmlns:a16="http://schemas.microsoft.com/office/drawing/2014/main" id="{95EC4D9C-73BF-415A-9DA8-9E48AB129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607" y="1639613"/>
            <a:ext cx="5158930" cy="2780536"/>
          </a:xfrm>
          <a:prstGeom prst="rect">
            <a:avLst/>
          </a:prstGeom>
        </p:spPr>
      </p:pic>
      <p:pic>
        <p:nvPicPr>
          <p:cNvPr id="71" name="Picture 70" descr="A screenshot of a computer&#10;&#10;Description automatically generated">
            <a:extLst>
              <a:ext uri="{FF2B5EF4-FFF2-40B4-BE49-F238E27FC236}">
                <a16:creationId xmlns:a16="http://schemas.microsoft.com/office/drawing/2014/main" id="{2D04BCA5-39B7-4B04-9FB4-8FCED03E9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539" y="4456659"/>
            <a:ext cx="5370936" cy="1919045"/>
          </a:xfrm>
          <a:prstGeom prst="rect">
            <a:avLst/>
          </a:prstGeom>
        </p:spPr>
      </p:pic>
    </p:spTree>
    <p:extLst>
      <p:ext uri="{BB962C8B-B14F-4D97-AF65-F5344CB8AC3E}">
        <p14:creationId xmlns:p14="http://schemas.microsoft.com/office/powerpoint/2010/main" val="46059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Thank You</a:t>
            </a:r>
          </a:p>
        </p:txBody>
      </p:sp>
      <p:sp>
        <p:nvSpPr>
          <p:cNvPr id="4" name="Rectangle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a:spAutoFit/>
          </a:bodyPr>
          <a:lstStyle/>
          <a:p>
            <a:r>
              <a:rPr lang="en-US" sz="1600" dirty="0">
                <a:latin typeface="+mj-lt"/>
              </a:rPr>
              <a:t>4/9/2020</a:t>
            </a:r>
            <a:endParaRPr lang="en-US" sz="1600" i="1" dirty="0">
              <a:solidFill>
                <a:srgbClr val="002060"/>
              </a:solidFill>
              <a:latin typeface="+mj-lt"/>
              <a:cs typeface="Segoe UI" panose="020B0502040204020203" pitchFamily="34" charset="0"/>
            </a:endParaRPr>
          </a:p>
        </p:txBody>
      </p:sp>
      <p:grpSp>
        <p:nvGrpSpPr>
          <p:cNvPr id="5" name="Group 4" descr="This image is an icon of three human being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reeform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 name="Freeform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8" name="Freeform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9" name="Freeform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0" name="Freeform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1" name="Freeform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2" name="Freeform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3" name="Freeform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4" name="Freeform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grpSp>
        <p:nvGrpSpPr>
          <p:cNvPr id="23" name="Group 22" descr="This image is of an abstract shape.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Thanks you</a:t>
            </a:r>
          </a:p>
        </p:txBody>
      </p:sp>
      <p:sp>
        <p:nvSpPr>
          <p:cNvPr id="19" name="TextBox 18">
            <a:extLst>
              <a:ext uri="{FF2B5EF4-FFF2-40B4-BE49-F238E27FC236}">
                <a16:creationId xmlns:a16="http://schemas.microsoft.com/office/drawing/2014/main" id="{1DACE087-1385-47E1-99C6-37FEFA1EF956}"/>
              </a:ext>
            </a:extLst>
          </p:cNvPr>
          <p:cNvSpPr txBox="1"/>
          <p:nvPr/>
        </p:nvSpPr>
        <p:spPr>
          <a:xfrm>
            <a:off x="1408504" y="2197480"/>
            <a:ext cx="2185569" cy="830997"/>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35256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5E537-4AB4-4445-A3AC-40D738EDF3DC}"/>
              </a:ext>
            </a:extLst>
          </p:cNvPr>
          <p:cNvSpPr txBox="1"/>
          <p:nvPr/>
        </p:nvSpPr>
        <p:spPr>
          <a:xfrm>
            <a:off x="1183821" y="369274"/>
            <a:ext cx="4845708"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AGENDA</a:t>
            </a:r>
          </a:p>
        </p:txBody>
      </p:sp>
      <p:cxnSp>
        <p:nvCxnSpPr>
          <p:cNvPr id="4" name="Straight Connector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23547" y="2221605"/>
            <a:ext cx="4201583" cy="3368032"/>
            <a:chOff x="518433" y="1692049"/>
            <a:chExt cx="4201583" cy="3368032"/>
          </a:xfrm>
        </p:grpSpPr>
        <p:grpSp>
          <p:nvGrpSpPr>
            <p:cNvPr id="21" name="Group 20">
              <a:extLst>
                <a:ext uri="{FF2B5EF4-FFF2-40B4-BE49-F238E27FC236}">
                  <a16:creationId xmlns:a16="http://schemas.microsoft.com/office/drawing/2014/main" id="{B111D787-E830-4638-97B3-205F0A0ABC3F}"/>
                </a:ext>
              </a:extLst>
            </p:cNvPr>
            <p:cNvGrpSpPr/>
            <p:nvPr/>
          </p:nvGrpSpPr>
          <p:grpSpPr>
            <a:xfrm>
              <a:off x="518433" y="1692049"/>
              <a:ext cx="4201583" cy="553998"/>
              <a:chOff x="518433" y="1851126"/>
              <a:chExt cx="4201583" cy="553998"/>
            </a:xfrm>
          </p:grpSpPr>
          <p:sp>
            <p:nvSpPr>
              <p:cNvPr id="6" name="Rectangle: Rounded Corner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101D99-B002-4698-9C7E-C942B9AA2D39}"/>
                  </a:ext>
                </a:extLst>
              </p:cNvPr>
              <p:cNvSpPr/>
              <p:nvPr/>
            </p:nvSpPr>
            <p:spPr>
              <a:xfrm>
                <a:off x="1183821" y="1851126"/>
                <a:ext cx="3536195" cy="553998"/>
              </a:xfrm>
              <a:prstGeom prst="rect">
                <a:avLst/>
              </a:prstGeom>
            </p:spPr>
            <p:txBody>
              <a:bodyPr wrap="square" lIns="0" tIns="0" rIns="0" bIns="0">
                <a:spAutoFit/>
              </a:bodyPr>
              <a:lstStyle/>
              <a:p>
                <a:r>
                  <a:rPr lang="en-US" i="1" dirty="0">
                    <a:solidFill>
                      <a:srgbClr val="002060"/>
                    </a:solidFill>
                    <a:latin typeface="+mj-lt"/>
                    <a:cs typeface="Segoe UI" panose="020B0502040204020203" pitchFamily="34" charset="0"/>
                  </a:rPr>
                  <a:t>Introduction to </a:t>
                </a:r>
                <a:r>
                  <a:rPr lang="en-US" b="1" i="1" dirty="0" err="1">
                    <a:solidFill>
                      <a:srgbClr val="002060"/>
                    </a:solidFill>
                    <a:latin typeface="+mj-lt"/>
                    <a:cs typeface="Segoe UI" panose="020B0502040204020203" pitchFamily="34" charset="0"/>
                  </a:rPr>
                  <a:t>eDash</a:t>
                </a:r>
                <a:r>
                  <a:rPr lang="en-US" i="1" dirty="0">
                    <a:solidFill>
                      <a:srgbClr val="002060"/>
                    </a:solidFill>
                    <a:latin typeface="+mj-lt"/>
                    <a:cs typeface="Segoe UI" panose="020B0502040204020203" pitchFamily="34" charset="0"/>
                  </a:rPr>
                  <a:t> company and platform.</a:t>
                </a:r>
              </a:p>
            </p:txBody>
          </p:sp>
        </p:grpSp>
        <p:grpSp>
          <p:nvGrpSpPr>
            <p:cNvPr id="20" name="Group 19">
              <a:extLst>
                <a:ext uri="{FF2B5EF4-FFF2-40B4-BE49-F238E27FC236}">
                  <a16:creationId xmlns:a16="http://schemas.microsoft.com/office/drawing/2014/main" id="{2D19246F-8F2D-4FAD-8927-AA34DDAA5DFA}"/>
                </a:ext>
              </a:extLst>
            </p:cNvPr>
            <p:cNvGrpSpPr/>
            <p:nvPr/>
          </p:nvGrpSpPr>
          <p:grpSpPr>
            <a:xfrm>
              <a:off x="518433" y="2481801"/>
              <a:ext cx="4201583" cy="553998"/>
              <a:chOff x="518433" y="2423939"/>
              <a:chExt cx="4201583" cy="553998"/>
            </a:xfrm>
          </p:grpSpPr>
          <p:sp>
            <p:nvSpPr>
              <p:cNvPr id="9" name="Rectangle: Rounded Corners 8">
                <a:extLst>
                  <a:ext uri="{FF2B5EF4-FFF2-40B4-BE49-F238E27FC236}">
                    <a16:creationId xmlns:a16="http://schemas.microsoft.com/office/drawing/2014/main" id="{14FF47BA-9557-4442-8E2A-74A4F4AAD237}"/>
                  </a:ext>
                </a:extLst>
              </p:cNvPr>
              <p:cNvSpPr/>
              <p:nvPr/>
            </p:nvSpPr>
            <p:spPr>
              <a:xfrm>
                <a:off x="518433" y="2554012"/>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00C2221-E8A7-47E0-B2B2-5A6A32F96791}"/>
                  </a:ext>
                </a:extLst>
              </p:cNvPr>
              <p:cNvSpPr/>
              <p:nvPr/>
            </p:nvSpPr>
            <p:spPr>
              <a:xfrm>
                <a:off x="1183821" y="2423939"/>
                <a:ext cx="3536195" cy="553998"/>
              </a:xfrm>
              <a:prstGeom prst="rect">
                <a:avLst/>
              </a:prstGeom>
            </p:spPr>
            <p:txBody>
              <a:bodyPr wrap="square" lIns="0" tIns="0" rIns="0" bIns="0">
                <a:spAutoFit/>
              </a:bodyPr>
              <a:lstStyle/>
              <a:p>
                <a:r>
                  <a:rPr lang="en-US" i="1" dirty="0">
                    <a:solidFill>
                      <a:srgbClr val="002060"/>
                    </a:solidFill>
                    <a:latin typeface="+mj-lt"/>
                    <a:cs typeface="Segoe UI" panose="020B0502040204020203" pitchFamily="34" charset="0"/>
                  </a:rPr>
                  <a:t>Client case study:  </a:t>
                </a:r>
                <a:br>
                  <a:rPr lang="en-US" i="1" dirty="0">
                    <a:solidFill>
                      <a:srgbClr val="002060"/>
                    </a:solidFill>
                    <a:latin typeface="+mj-lt"/>
                    <a:cs typeface="Segoe UI" panose="020B0502040204020203" pitchFamily="34" charset="0"/>
                  </a:rPr>
                </a:br>
                <a:r>
                  <a:rPr lang="en-US" i="1" dirty="0">
                    <a:solidFill>
                      <a:srgbClr val="002060"/>
                    </a:solidFill>
                    <a:latin typeface="+mj-lt"/>
                    <a:cs typeface="Segoe UI" panose="020B0502040204020203" pitchFamily="34" charset="0"/>
                  </a:rPr>
                  <a:t>Solo Moto Parts Inc.</a:t>
                </a:r>
              </a:p>
            </p:txBody>
          </p:sp>
        </p:grpSp>
        <p:grpSp>
          <p:nvGrpSpPr>
            <p:cNvPr id="19" name="Group 18">
              <a:extLst>
                <a:ext uri="{FF2B5EF4-FFF2-40B4-BE49-F238E27FC236}">
                  <a16:creationId xmlns:a16="http://schemas.microsoft.com/office/drawing/2014/main" id="{9D065A01-39E4-4CC9-9075-3910C66205F5}"/>
                </a:ext>
              </a:extLst>
            </p:cNvPr>
            <p:cNvGrpSpPr/>
            <p:nvPr/>
          </p:nvGrpSpPr>
          <p:grpSpPr>
            <a:xfrm>
              <a:off x="518433" y="3321887"/>
              <a:ext cx="4201583" cy="553998"/>
              <a:chOff x="518433" y="3061011"/>
              <a:chExt cx="4201583" cy="553998"/>
            </a:xfrm>
          </p:grpSpPr>
          <p:sp>
            <p:nvSpPr>
              <p:cNvPr id="11" name="Rectangle: Rounded Corners 10">
                <a:extLst>
                  <a:ext uri="{FF2B5EF4-FFF2-40B4-BE49-F238E27FC236}">
                    <a16:creationId xmlns:a16="http://schemas.microsoft.com/office/drawing/2014/main" id="{6B458D5C-BDF7-4A75-A4E8-B99128DCD84A}"/>
                  </a:ext>
                </a:extLst>
              </p:cNvPr>
              <p:cNvSpPr/>
              <p:nvPr/>
            </p:nvSpPr>
            <p:spPr>
              <a:xfrm>
                <a:off x="518433" y="3191084"/>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A17B45E-57F0-4725-89C0-3CD74A5097A3}"/>
                  </a:ext>
                </a:extLst>
              </p:cNvPr>
              <p:cNvSpPr/>
              <p:nvPr/>
            </p:nvSpPr>
            <p:spPr>
              <a:xfrm>
                <a:off x="1183821" y="3061011"/>
                <a:ext cx="3536195" cy="553998"/>
              </a:xfrm>
              <a:prstGeom prst="rect">
                <a:avLst/>
              </a:prstGeom>
            </p:spPr>
            <p:txBody>
              <a:bodyPr wrap="square" lIns="0" tIns="0" rIns="0" bIns="0">
                <a:spAutoFit/>
              </a:bodyPr>
              <a:lstStyle/>
              <a:p>
                <a:r>
                  <a:rPr lang="en-US" i="1" dirty="0">
                    <a:solidFill>
                      <a:srgbClr val="002060"/>
                    </a:solidFill>
                    <a:latin typeface="+mj-lt"/>
                    <a:cs typeface="Segoe UI" panose="020B0502040204020203" pitchFamily="34" charset="0"/>
                  </a:rPr>
                  <a:t>UI website design: </a:t>
                </a:r>
                <a:r>
                  <a:rPr lang="en-US" i="1" dirty="0" err="1">
                    <a:solidFill>
                      <a:srgbClr val="002060"/>
                    </a:solidFill>
                    <a:latin typeface="+mj-lt"/>
                    <a:cs typeface="Segoe UI" panose="020B0502040204020203" pitchFamily="34" charset="0"/>
                  </a:rPr>
                  <a:t>Shadi</a:t>
                </a:r>
                <a:r>
                  <a:rPr lang="en-US" i="1" dirty="0">
                    <a:solidFill>
                      <a:srgbClr val="002060"/>
                    </a:solidFill>
                    <a:latin typeface="+mj-lt"/>
                    <a:cs typeface="Segoe UI" panose="020B0502040204020203" pitchFamily="34" charset="0"/>
                  </a:rPr>
                  <a:t> Salama</a:t>
                </a:r>
              </a:p>
              <a:p>
                <a:r>
                  <a:rPr lang="en-US" i="1" dirty="0">
                    <a:solidFill>
                      <a:srgbClr val="002060"/>
                    </a:solidFill>
                    <a:latin typeface="+mj-lt"/>
                    <a:cs typeface="Segoe UI" panose="020B0502040204020203" pitchFamily="34" charset="0"/>
                  </a:rPr>
                  <a:t>Database design: Vince Sy</a:t>
                </a:r>
              </a:p>
            </p:txBody>
          </p:sp>
        </p:grpSp>
        <p:grpSp>
          <p:nvGrpSpPr>
            <p:cNvPr id="18" name="Group 17">
              <a:extLst>
                <a:ext uri="{FF2B5EF4-FFF2-40B4-BE49-F238E27FC236}">
                  <a16:creationId xmlns:a16="http://schemas.microsoft.com/office/drawing/2014/main" id="{609D452F-25F9-4A2F-84BD-9A44714884C6}"/>
                </a:ext>
              </a:extLst>
            </p:cNvPr>
            <p:cNvGrpSpPr/>
            <p:nvPr/>
          </p:nvGrpSpPr>
          <p:grpSpPr>
            <a:xfrm>
              <a:off x="518433" y="4229084"/>
              <a:ext cx="4201583" cy="830997"/>
              <a:chOff x="518433" y="3765195"/>
              <a:chExt cx="4201583" cy="830997"/>
            </a:xfrm>
          </p:grpSpPr>
          <p:sp>
            <p:nvSpPr>
              <p:cNvPr id="13" name="Rectangle: Rounded Corners 12">
                <a:extLst>
                  <a:ext uri="{FF2B5EF4-FFF2-40B4-BE49-F238E27FC236}">
                    <a16:creationId xmlns:a16="http://schemas.microsoft.com/office/drawing/2014/main" id="{64E3D015-D1E6-40C0-B820-5D2B0144652D}"/>
                  </a:ext>
                </a:extLst>
              </p:cNvPr>
              <p:cNvSpPr/>
              <p:nvPr/>
            </p:nvSpPr>
            <p:spPr>
              <a:xfrm>
                <a:off x="518433" y="389526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187696D-0387-46E9-A420-AD2392161D95}"/>
                  </a:ext>
                </a:extLst>
              </p:cNvPr>
              <p:cNvSpPr/>
              <p:nvPr/>
            </p:nvSpPr>
            <p:spPr>
              <a:xfrm>
                <a:off x="1183821" y="3765195"/>
                <a:ext cx="3536195" cy="830997"/>
              </a:xfrm>
              <a:prstGeom prst="rect">
                <a:avLst/>
              </a:prstGeom>
            </p:spPr>
            <p:txBody>
              <a:bodyPr wrap="square" lIns="0" tIns="0" rIns="0" bIns="0">
                <a:spAutoFit/>
              </a:bodyPr>
              <a:lstStyle/>
              <a:p>
                <a:r>
                  <a:rPr lang="en-US" i="1" dirty="0">
                    <a:solidFill>
                      <a:srgbClr val="002060"/>
                    </a:solidFill>
                    <a:latin typeface="+mj-lt"/>
                    <a:cs typeface="Segoe UI" panose="020B0502040204020203" pitchFamily="34" charset="0"/>
                  </a:rPr>
                  <a:t>D3, Leaflet and JavaScript:</a:t>
                </a:r>
              </a:p>
              <a:p>
                <a:r>
                  <a:rPr lang="en-US" i="1" dirty="0" err="1">
                    <a:solidFill>
                      <a:srgbClr val="002060"/>
                    </a:solidFill>
                    <a:latin typeface="+mj-lt"/>
                    <a:cs typeface="Segoe UI" panose="020B0502040204020203" pitchFamily="34" charset="0"/>
                  </a:rPr>
                  <a:t>Shadi</a:t>
                </a:r>
                <a:r>
                  <a:rPr lang="en-US" i="1" dirty="0">
                    <a:solidFill>
                      <a:srgbClr val="002060"/>
                    </a:solidFill>
                    <a:latin typeface="+mj-lt"/>
                    <a:cs typeface="Segoe UI" panose="020B0502040204020203" pitchFamily="34" charset="0"/>
                  </a:rPr>
                  <a:t> A</a:t>
                </a:r>
              </a:p>
              <a:p>
                <a:r>
                  <a:rPr lang="en-US" i="1" dirty="0">
                    <a:solidFill>
                      <a:srgbClr val="002060"/>
                    </a:solidFill>
                    <a:latin typeface="+mj-lt"/>
                    <a:cs typeface="Segoe UI" panose="020B0502040204020203" pitchFamily="34" charset="0"/>
                  </a:rPr>
                  <a:t>Samira A</a:t>
                </a:r>
              </a:p>
            </p:txBody>
          </p:sp>
        </p:grpSp>
      </p:grpSp>
      <p:sp>
        <p:nvSpPr>
          <p:cNvPr id="22" name="Oval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descr="This image is a woman's hand writing on a piece of paper.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reeform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0" name="Group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reeform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Freeform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Shape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dirty="0"/>
              <a:t>Agenda</a:t>
            </a:r>
          </a:p>
        </p:txBody>
      </p:sp>
      <p:sp>
        <p:nvSpPr>
          <p:cNvPr id="37" name="Rectangle: Rounded Corners 36">
            <a:extLst>
              <a:ext uri="{FF2B5EF4-FFF2-40B4-BE49-F238E27FC236}">
                <a16:creationId xmlns:a16="http://schemas.microsoft.com/office/drawing/2014/main" id="{2F69DB64-E5B1-48EC-A207-38D7AE13BCF3}"/>
              </a:ext>
            </a:extLst>
          </p:cNvPr>
          <p:cNvSpPr/>
          <p:nvPr/>
        </p:nvSpPr>
        <p:spPr>
          <a:xfrm>
            <a:off x="492056" y="5786371"/>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DC1DCB-3036-4580-A751-9B6BD277642A}"/>
              </a:ext>
            </a:extLst>
          </p:cNvPr>
          <p:cNvSpPr/>
          <p:nvPr/>
        </p:nvSpPr>
        <p:spPr>
          <a:xfrm>
            <a:off x="1183821" y="5745781"/>
            <a:ext cx="3536195" cy="276999"/>
          </a:xfrm>
          <a:prstGeom prst="rect">
            <a:avLst/>
          </a:prstGeom>
        </p:spPr>
        <p:txBody>
          <a:bodyPr wrap="square" lIns="0" tIns="0" rIns="0" bIns="0">
            <a:spAutoFit/>
          </a:bodyPr>
          <a:lstStyle/>
          <a:p>
            <a:r>
              <a:rPr lang="en-US" i="1" dirty="0">
                <a:solidFill>
                  <a:srgbClr val="002060"/>
                </a:solidFill>
                <a:latin typeface="+mj-lt"/>
                <a:cs typeface="Segoe UI" panose="020B0502040204020203" pitchFamily="34" charset="0"/>
              </a:rPr>
              <a:t>Q&amp;A</a:t>
            </a:r>
          </a:p>
        </p:txBody>
      </p:sp>
      <p:sp>
        <p:nvSpPr>
          <p:cNvPr id="39" name="Rectangle: Rounded Corners 38">
            <a:extLst>
              <a:ext uri="{FF2B5EF4-FFF2-40B4-BE49-F238E27FC236}">
                <a16:creationId xmlns:a16="http://schemas.microsoft.com/office/drawing/2014/main" id="{606777A2-D182-4681-BA62-F4EA4A49EA34}"/>
              </a:ext>
            </a:extLst>
          </p:cNvPr>
          <p:cNvSpPr/>
          <p:nvPr/>
        </p:nvSpPr>
        <p:spPr>
          <a:xfrm>
            <a:off x="523547" y="173606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4AB94FB-77C2-44AB-AA56-1EED59670160}"/>
              </a:ext>
            </a:extLst>
          </p:cNvPr>
          <p:cNvSpPr/>
          <p:nvPr/>
        </p:nvSpPr>
        <p:spPr>
          <a:xfrm>
            <a:off x="1215312" y="1712248"/>
            <a:ext cx="4507391" cy="276999"/>
          </a:xfrm>
          <a:prstGeom prst="rect">
            <a:avLst/>
          </a:prstGeom>
        </p:spPr>
        <p:txBody>
          <a:bodyPr wrap="square" lIns="0" tIns="0" rIns="0" bIns="0">
            <a:spAutoFit/>
          </a:bodyPr>
          <a:lstStyle/>
          <a:p>
            <a:r>
              <a:rPr lang="en-US" i="1" dirty="0">
                <a:solidFill>
                  <a:srgbClr val="002060"/>
                </a:solidFill>
                <a:latin typeface="+mj-lt"/>
                <a:cs typeface="Segoe UI" panose="020B0502040204020203" pitchFamily="34" charset="0"/>
              </a:rPr>
              <a:t>Why eCommerce companies needs Analytics.</a:t>
            </a:r>
          </a:p>
        </p:txBody>
      </p:sp>
    </p:spTree>
    <p:extLst>
      <p:ext uri="{BB962C8B-B14F-4D97-AF65-F5344CB8AC3E}">
        <p14:creationId xmlns:p14="http://schemas.microsoft.com/office/powerpoint/2010/main" val="285523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angle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2AEF5FE-6C45-4BF6-9676-571742C3CDD7}"/>
              </a:ext>
            </a:extLst>
          </p:cNvPr>
          <p:cNvSpPr txBox="1"/>
          <p:nvPr/>
        </p:nvSpPr>
        <p:spPr>
          <a:xfrm>
            <a:off x="689985" y="3615601"/>
            <a:ext cx="3603287" cy="1538883"/>
          </a:xfrm>
          <a:prstGeom prst="rect">
            <a:avLst/>
          </a:prstGeom>
          <a:noFill/>
        </p:spPr>
        <p:txBody>
          <a:bodyPr wrap="square" lIns="0" tIns="0" rIns="0" bIns="0" rtlCol="0">
            <a:spAutoFit/>
          </a:bodyPr>
          <a:lstStyle/>
          <a:p>
            <a:pPr>
              <a:lnSpc>
                <a:spcPts val="4000"/>
              </a:lnSpc>
            </a:pPr>
            <a:r>
              <a:rPr lang="en-US" sz="4400" b="1" dirty="0">
                <a:solidFill>
                  <a:srgbClr val="002060"/>
                </a:solidFill>
                <a:latin typeface="Segoe UI" panose="020B0502040204020203" pitchFamily="34" charset="0"/>
                <a:cs typeface="Segoe UI" panose="020B0502040204020203" pitchFamily="34" charset="0"/>
              </a:rPr>
              <a:t>Of Amazon sales from SM Business</a:t>
            </a:r>
          </a:p>
        </p:txBody>
      </p:sp>
      <p:sp>
        <p:nvSpPr>
          <p:cNvPr id="3" name="Rectangle 2">
            <a:extLst>
              <a:ext uri="{FF2B5EF4-FFF2-40B4-BE49-F238E27FC236}">
                <a16:creationId xmlns:a16="http://schemas.microsoft.com/office/drawing/2014/main" id="{A74D15AA-4B45-41B5-A81C-97FCBF019951}"/>
              </a:ext>
            </a:extLst>
          </p:cNvPr>
          <p:cNvSpPr/>
          <p:nvPr/>
        </p:nvSpPr>
        <p:spPr>
          <a:xfrm>
            <a:off x="689985" y="5372393"/>
            <a:ext cx="2879127" cy="738664"/>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73% of these sellers also they sell on other marketplaces like eBay, Walmart, etc. </a:t>
            </a:r>
          </a:p>
        </p:txBody>
      </p:sp>
      <p:sp>
        <p:nvSpPr>
          <p:cNvPr id="5" name="TextBox 4">
            <a:extLst>
              <a:ext uri="{FF2B5EF4-FFF2-40B4-BE49-F238E27FC236}">
                <a16:creationId xmlns:a16="http://schemas.microsoft.com/office/drawing/2014/main" id="{BAD3DD8E-0492-4A48-B06C-F87FA5CFE3C0}"/>
              </a:ext>
            </a:extLst>
          </p:cNvPr>
          <p:cNvSpPr txBox="1"/>
          <p:nvPr/>
        </p:nvSpPr>
        <p:spPr>
          <a:xfrm>
            <a:off x="689985" y="2242036"/>
            <a:ext cx="2378308" cy="1231106"/>
          </a:xfrm>
          <a:prstGeom prst="rect">
            <a:avLst/>
          </a:prstGeom>
          <a:noFill/>
        </p:spPr>
        <p:txBody>
          <a:bodyPr wrap="square" lIns="0" tIns="0" rIns="0" bIns="0" rtlCol="0">
            <a:spAutoFit/>
          </a:bodyPr>
          <a:lstStyle/>
          <a:p>
            <a:r>
              <a:rPr lang="en-US" sz="8000" dirty="0">
                <a:solidFill>
                  <a:srgbClr val="002060"/>
                </a:solidFill>
                <a:latin typeface="Segoe UI" panose="020B0502040204020203" pitchFamily="34" charset="0"/>
                <a:cs typeface="Segoe UI" panose="020B0502040204020203" pitchFamily="34" charset="0"/>
              </a:rPr>
              <a:t>56%</a:t>
            </a:r>
          </a:p>
        </p:txBody>
      </p:sp>
      <p:sp>
        <p:nvSpPr>
          <p:cNvPr id="6" name="Rectangle: Rounded Corner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 name="TextBox 13">
            <a:extLst>
              <a:ext uri="{FF2B5EF4-FFF2-40B4-BE49-F238E27FC236}">
                <a16:creationId xmlns:a16="http://schemas.microsoft.com/office/drawing/2014/main" id="{A5704BA3-593E-4519-9139-4E1D86366677}"/>
              </a:ext>
            </a:extLst>
          </p:cNvPr>
          <p:cNvSpPr txBox="1"/>
          <p:nvPr/>
        </p:nvSpPr>
        <p:spPr>
          <a:xfrm>
            <a:off x="4453458" y="1227906"/>
            <a:ext cx="2427971" cy="492443"/>
          </a:xfrm>
          <a:prstGeom prst="rect">
            <a:avLst/>
          </a:prstGeom>
          <a:noFill/>
        </p:spPr>
        <p:txBody>
          <a:bodyPr wrap="square" lIns="0" tIns="0" rIns="0" bIns="0" rtlCol="0">
            <a:spAutoFit/>
          </a:bodyPr>
          <a:lstStyle/>
          <a:p>
            <a:r>
              <a:rPr lang="en-US" sz="1600" b="1" dirty="0">
                <a:solidFill>
                  <a:schemeClr val="bg1"/>
                </a:solidFill>
                <a:latin typeface="Segoe UI" panose="020B0502040204020203" pitchFamily="34" charset="0"/>
                <a:cs typeface="Segoe UI" panose="020B0502040204020203" pitchFamily="34" charset="0"/>
              </a:rPr>
              <a:t>WHY ECOMMERCE NEEDS ANALUYTICS:</a:t>
            </a:r>
          </a:p>
        </p:txBody>
      </p:sp>
      <p:grpSp>
        <p:nvGrpSpPr>
          <p:cNvPr id="64" name="Group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2034832"/>
            <a:ext cx="3075334" cy="3827676"/>
            <a:chOff x="4711392" y="2125063"/>
            <a:chExt cx="3075333" cy="3827676"/>
          </a:xfrm>
        </p:grpSpPr>
        <p:grpSp>
          <p:nvGrpSpPr>
            <p:cNvPr id="99" name="Group 98">
              <a:extLst>
                <a:ext uri="{FF2B5EF4-FFF2-40B4-BE49-F238E27FC236}">
                  <a16:creationId xmlns:a16="http://schemas.microsoft.com/office/drawing/2014/main" id="{6E4AB604-CF34-4776-BFF1-9AD3477F593C}"/>
                </a:ext>
              </a:extLst>
            </p:cNvPr>
            <p:cNvGrpSpPr/>
            <p:nvPr/>
          </p:nvGrpSpPr>
          <p:grpSpPr>
            <a:xfrm>
              <a:off x="4719329" y="2125063"/>
              <a:ext cx="3067396" cy="492443"/>
              <a:chOff x="5063285" y="2128413"/>
              <a:chExt cx="3067396" cy="492443"/>
            </a:xfrm>
          </p:grpSpPr>
          <p:sp>
            <p:nvSpPr>
              <p:cNvPr id="12" name="Rectangle 11">
                <a:extLst>
                  <a:ext uri="{FF2B5EF4-FFF2-40B4-BE49-F238E27FC236}">
                    <a16:creationId xmlns:a16="http://schemas.microsoft.com/office/drawing/2014/main" id="{267E4A54-8A0F-43A0-AA7D-F508F05BB2EF}"/>
                  </a:ext>
                </a:extLst>
              </p:cNvPr>
              <p:cNvSpPr/>
              <p:nvPr/>
            </p:nvSpPr>
            <p:spPr>
              <a:xfrm>
                <a:off x="5642387" y="2128413"/>
                <a:ext cx="2488294" cy="492443"/>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We need to know how much profit we make after all fees.</a:t>
                </a:r>
              </a:p>
            </p:txBody>
          </p:sp>
          <p:grpSp>
            <p:nvGrpSpPr>
              <p:cNvPr id="51" name="Group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Oval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Oval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EF34A4EB-3F1D-46DA-8918-F39703249E85}"/>
                </a:ext>
              </a:extLst>
            </p:cNvPr>
            <p:cNvGrpSpPr/>
            <p:nvPr/>
          </p:nvGrpSpPr>
          <p:grpSpPr>
            <a:xfrm>
              <a:off x="4711392" y="3062827"/>
              <a:ext cx="3075333" cy="738664"/>
              <a:chOff x="5055348" y="2805789"/>
              <a:chExt cx="3075333" cy="738664"/>
            </a:xfrm>
          </p:grpSpPr>
          <p:grpSp>
            <p:nvGrpSpPr>
              <p:cNvPr id="15" name="Group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reeform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Rectangle 64">
                <a:extLst>
                  <a:ext uri="{FF2B5EF4-FFF2-40B4-BE49-F238E27FC236}">
                    <a16:creationId xmlns:a16="http://schemas.microsoft.com/office/drawing/2014/main" id="{D600301E-404F-4763-892B-EE1C3109F4D3}"/>
                  </a:ext>
                </a:extLst>
              </p:cNvPr>
              <p:cNvSpPr/>
              <p:nvPr/>
            </p:nvSpPr>
            <p:spPr>
              <a:xfrm>
                <a:off x="5642387" y="2805789"/>
                <a:ext cx="2488294" cy="738664"/>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We need one dashboard to view the sales on all marketplaces </a:t>
                </a:r>
              </a:p>
            </p:txBody>
          </p:sp>
        </p:grpSp>
        <p:grpSp>
          <p:nvGrpSpPr>
            <p:cNvPr id="97" name="Group 96">
              <a:extLst>
                <a:ext uri="{FF2B5EF4-FFF2-40B4-BE49-F238E27FC236}">
                  <a16:creationId xmlns:a16="http://schemas.microsoft.com/office/drawing/2014/main" id="{7375CECE-C8C6-426B-9A8C-EB696D69F141}"/>
                </a:ext>
              </a:extLst>
            </p:cNvPr>
            <p:cNvGrpSpPr/>
            <p:nvPr/>
          </p:nvGrpSpPr>
          <p:grpSpPr>
            <a:xfrm>
              <a:off x="4719329" y="4042537"/>
              <a:ext cx="3067396" cy="738664"/>
              <a:chOff x="5063285" y="3581127"/>
              <a:chExt cx="3067396" cy="738664"/>
            </a:xfrm>
          </p:grpSpPr>
          <p:grpSp>
            <p:nvGrpSpPr>
              <p:cNvPr id="41" name="Group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Oval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Oval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1" name="Rectangle 80">
                <a:extLst>
                  <a:ext uri="{FF2B5EF4-FFF2-40B4-BE49-F238E27FC236}">
                    <a16:creationId xmlns:a16="http://schemas.microsoft.com/office/drawing/2014/main" id="{E7E16F25-9A73-4F49-8593-4DDEE2A8AB5D}"/>
                  </a:ext>
                </a:extLst>
              </p:cNvPr>
              <p:cNvSpPr/>
              <p:nvPr/>
            </p:nvSpPr>
            <p:spPr>
              <a:xfrm>
                <a:off x="5642387" y="3581127"/>
                <a:ext cx="2488294" cy="738664"/>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We need one tool for Marketing, Sales and Finance repots.</a:t>
                </a:r>
              </a:p>
            </p:txBody>
          </p:sp>
        </p:grpSp>
        <p:grpSp>
          <p:nvGrpSpPr>
            <p:cNvPr id="96" name="Group 95">
              <a:extLst>
                <a:ext uri="{FF2B5EF4-FFF2-40B4-BE49-F238E27FC236}">
                  <a16:creationId xmlns:a16="http://schemas.microsoft.com/office/drawing/2014/main" id="{B7DB03EE-BB00-488A-B451-6DF7DA5AC981}"/>
                </a:ext>
              </a:extLst>
            </p:cNvPr>
            <p:cNvGrpSpPr/>
            <p:nvPr/>
          </p:nvGrpSpPr>
          <p:grpSpPr>
            <a:xfrm>
              <a:off x="4712185" y="5089358"/>
              <a:ext cx="3074540" cy="738664"/>
              <a:chOff x="5056141" y="4560242"/>
              <a:chExt cx="3074540" cy="738664"/>
            </a:xfrm>
          </p:grpSpPr>
          <p:grpSp>
            <p:nvGrpSpPr>
              <p:cNvPr id="30" name="Group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reeform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Line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Oval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Oval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94" name="Rectangle 93">
                <a:extLst>
                  <a:ext uri="{FF2B5EF4-FFF2-40B4-BE49-F238E27FC236}">
                    <a16:creationId xmlns:a16="http://schemas.microsoft.com/office/drawing/2014/main" id="{9482C2C4-A83F-481A-A4DA-8A5D9AD7A680}"/>
                  </a:ext>
                </a:extLst>
              </p:cNvPr>
              <p:cNvSpPr/>
              <p:nvPr/>
            </p:nvSpPr>
            <p:spPr>
              <a:xfrm>
                <a:off x="5642387" y="4560242"/>
                <a:ext cx="2488294" cy="738664"/>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We need reports for international sales on Amazon UK, Japan and Middle East. </a:t>
                </a:r>
              </a:p>
            </p:txBody>
          </p:sp>
        </p:grpSp>
        <p:grpSp>
          <p:nvGrpSpPr>
            <p:cNvPr id="13" name="Group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Group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angle: Rounded Corner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Rectangle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65%</a:t>
                </a:r>
              </a:p>
            </p:txBody>
          </p:sp>
        </p:grpSp>
        <p:grpSp>
          <p:nvGrpSpPr>
            <p:cNvPr id="11" name="Group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Group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angle: Rounded Corner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Rectangle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50%</a:t>
                </a:r>
              </a:p>
            </p:txBody>
          </p:sp>
        </p:grpSp>
        <p:grpSp>
          <p:nvGrpSpPr>
            <p:cNvPr id="10" name="Group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Group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angle: Rounded Corner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Rounded Corner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Rectangle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80%</a:t>
                </a:r>
              </a:p>
            </p:txBody>
          </p:sp>
        </p:grpSp>
        <p:grpSp>
          <p:nvGrpSpPr>
            <p:cNvPr id="9" name="Group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Group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angle: Rounded Corner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Rounded Corner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 name="Rectangle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a:spAutoFit/>
              </a:bodyPr>
              <a:lstStyle/>
              <a:p>
                <a:r>
                  <a:rPr lang="en-US" sz="1600" i="1" dirty="0">
                    <a:solidFill>
                      <a:schemeClr val="bg1"/>
                    </a:solidFill>
                    <a:latin typeface="+mj-lt"/>
                    <a:cs typeface="Segoe UI" panose="020B0502040204020203" pitchFamily="34" charset="0"/>
                  </a:rPr>
                  <a:t>35%</a:t>
                </a:r>
              </a:p>
            </p:txBody>
          </p:sp>
        </p:grpSp>
      </p:grpSp>
      <p:grpSp>
        <p:nvGrpSpPr>
          <p:cNvPr id="93" name="Group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078" y="1300476"/>
            <a:ext cx="3047793" cy="4704937"/>
            <a:chOff x="8462036" y="1300476"/>
            <a:chExt cx="3047793" cy="4704937"/>
          </a:xfrm>
        </p:grpSpPr>
        <p:sp>
          <p:nvSpPr>
            <p:cNvPr id="101" name="TextBox 100">
              <a:extLst>
                <a:ext uri="{FF2B5EF4-FFF2-40B4-BE49-F238E27FC236}">
                  <a16:creationId xmlns:a16="http://schemas.microsoft.com/office/drawing/2014/main" id="{CAECCF3F-B2FA-4F0A-96EE-B54207D66547}"/>
                </a:ext>
              </a:extLst>
            </p:cNvPr>
            <p:cNvSpPr txBox="1"/>
            <p:nvPr/>
          </p:nvSpPr>
          <p:spPr>
            <a:xfrm>
              <a:off x="8462691" y="1300476"/>
              <a:ext cx="3047138"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SALES DATA:</a:t>
              </a:r>
            </a:p>
          </p:txBody>
        </p:sp>
        <p:sp>
          <p:nvSpPr>
            <p:cNvPr id="103" name="Rectangle 102">
              <a:extLst>
                <a:ext uri="{FF2B5EF4-FFF2-40B4-BE49-F238E27FC236}">
                  <a16:creationId xmlns:a16="http://schemas.microsoft.com/office/drawing/2014/main" id="{CDAD2E5F-3DBB-47BA-B90E-DDB45972B6AF}"/>
                </a:ext>
              </a:extLst>
            </p:cNvPr>
            <p:cNvSpPr/>
            <p:nvPr/>
          </p:nvSpPr>
          <p:spPr>
            <a:xfrm>
              <a:off x="8483139" y="1756638"/>
              <a:ext cx="2975669" cy="738664"/>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Products sales on company website and other marketplaces in US and Worldwide.</a:t>
              </a:r>
            </a:p>
          </p:txBody>
        </p:sp>
        <p:sp>
          <p:nvSpPr>
            <p:cNvPr id="104" name="TextBox 103">
              <a:extLst>
                <a:ext uri="{FF2B5EF4-FFF2-40B4-BE49-F238E27FC236}">
                  <a16:creationId xmlns:a16="http://schemas.microsoft.com/office/drawing/2014/main" id="{36650A66-75C3-4933-AFC0-6AB58DFE89D9}"/>
                </a:ext>
              </a:extLst>
            </p:cNvPr>
            <p:cNvSpPr txBox="1"/>
            <p:nvPr/>
          </p:nvSpPr>
          <p:spPr>
            <a:xfrm>
              <a:off x="8462691" y="2899706"/>
              <a:ext cx="3047138"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MARKETING DATA:</a:t>
              </a:r>
            </a:p>
          </p:txBody>
        </p:sp>
        <p:sp>
          <p:nvSpPr>
            <p:cNvPr id="105" name="Rectangle 104">
              <a:extLst>
                <a:ext uri="{FF2B5EF4-FFF2-40B4-BE49-F238E27FC236}">
                  <a16:creationId xmlns:a16="http://schemas.microsoft.com/office/drawing/2014/main" id="{AD1F5E0B-9D11-43FF-9946-9B61EF9D6E88}"/>
                </a:ext>
              </a:extLst>
            </p:cNvPr>
            <p:cNvSpPr/>
            <p:nvPr/>
          </p:nvSpPr>
          <p:spPr>
            <a:xfrm>
              <a:off x="8462036" y="3304109"/>
              <a:ext cx="2975669" cy="492443"/>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Online advertising, Digital marketing and Social Media.</a:t>
              </a:r>
            </a:p>
          </p:txBody>
        </p:sp>
        <p:sp>
          <p:nvSpPr>
            <p:cNvPr id="106" name="TextBox 105">
              <a:extLst>
                <a:ext uri="{FF2B5EF4-FFF2-40B4-BE49-F238E27FC236}">
                  <a16:creationId xmlns:a16="http://schemas.microsoft.com/office/drawing/2014/main" id="{2BACDD99-66AF-423B-B714-10B1BD09EBE4}"/>
                </a:ext>
              </a:extLst>
            </p:cNvPr>
            <p:cNvSpPr txBox="1"/>
            <p:nvPr/>
          </p:nvSpPr>
          <p:spPr>
            <a:xfrm>
              <a:off x="8462691" y="4638831"/>
              <a:ext cx="3047138"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FINANCE DATA:</a:t>
              </a:r>
            </a:p>
          </p:txBody>
        </p:sp>
        <p:sp>
          <p:nvSpPr>
            <p:cNvPr id="107" name="Rectangle 106">
              <a:extLst>
                <a:ext uri="{FF2B5EF4-FFF2-40B4-BE49-F238E27FC236}">
                  <a16:creationId xmlns:a16="http://schemas.microsoft.com/office/drawing/2014/main" id="{D6D9691D-4606-4981-97A5-3BEAC7F0804E}"/>
                </a:ext>
              </a:extLst>
            </p:cNvPr>
            <p:cNvSpPr/>
            <p:nvPr/>
          </p:nvSpPr>
          <p:spPr>
            <a:xfrm>
              <a:off x="8472914" y="5020528"/>
              <a:ext cx="2975669" cy="98488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Profit and Lost numbers for each order on each sales channel or marketplace. Sales projection and budgeting.  </a:t>
              </a:r>
            </a:p>
          </p:txBody>
        </p:sp>
        <p:cxnSp>
          <p:nvCxnSpPr>
            <p:cNvPr id="72" name="Straight Connector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dirty="0"/>
              <a:t>Why</a:t>
            </a:r>
          </a:p>
        </p:txBody>
      </p:sp>
    </p:spTree>
    <p:extLst>
      <p:ext uri="{BB962C8B-B14F-4D97-AF65-F5344CB8AC3E}">
        <p14:creationId xmlns:p14="http://schemas.microsoft.com/office/powerpoint/2010/main" val="186094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23900" y="968477"/>
            <a:ext cx="5372100" cy="4921047"/>
            <a:chOff x="723900" y="968477"/>
            <a:chExt cx="5372100" cy="4921047"/>
          </a:xfrm>
        </p:grpSpPr>
        <p:sp>
          <p:nvSpPr>
            <p:cNvPr id="16" name="Freeform 15">
              <a:extLst>
                <a:ext uri="{FF2B5EF4-FFF2-40B4-BE49-F238E27FC236}">
                  <a16:creationId xmlns:a16="http://schemas.microsoft.com/office/drawing/2014/main" id="{F9F720D8-8BAF-4A0C-B2DC-8A1F1E0B265B}"/>
                </a:ext>
              </a:extLst>
            </p:cNvPr>
            <p:cNvSpPr>
              <a:spLocks/>
            </p:cNvSpPr>
            <p:nvPr/>
          </p:nvSpPr>
          <p:spPr bwMode="auto">
            <a:xfrm>
              <a:off x="72390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gradFill>
              <a:gsLst>
                <a:gs pos="100000">
                  <a:srgbClr val="7CEFD8"/>
                </a:gs>
                <a:gs pos="92000">
                  <a:srgbClr val="6672E4"/>
                </a:gs>
                <a:gs pos="28000">
                  <a:srgbClr val="882BE5"/>
                </a:gs>
              </a:gsLst>
              <a:lin ang="90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gradFill>
              <a:gsLst>
                <a:gs pos="3000">
                  <a:srgbClr val="7CEFD8"/>
                </a:gs>
                <a:gs pos="13000">
                  <a:srgbClr val="6672E4"/>
                </a:gs>
                <a:gs pos="99000">
                  <a:srgbClr val="882BE5"/>
                </a:gs>
              </a:gsLst>
              <a:lin ang="60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gradFill>
              <a:gsLst>
                <a:gs pos="100000">
                  <a:srgbClr val="7CEFD8"/>
                </a:gs>
                <a:gs pos="92000">
                  <a:srgbClr val="6672E4"/>
                </a:gs>
                <a:gs pos="28000">
                  <a:srgbClr val="882BE5"/>
                </a:gs>
              </a:gsLst>
              <a:lin ang="1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8" descr="This image is an icon of three people interacting.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7CEFD8"/>
                </a:gs>
                <a:gs pos="42000">
                  <a:srgbClr val="6672E4"/>
                </a:gs>
                <a:gs pos="0">
                  <a:srgbClr val="882BE5"/>
                </a:gs>
              </a:gsLst>
              <a:lin ang="54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9" descr="This image is an icon of three people and a symbol that represents connection to the internet.">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7CEFD8"/>
                </a:gs>
                <a:gs pos="71000">
                  <a:srgbClr val="6672E4"/>
                </a:gs>
                <a:gs pos="100000">
                  <a:srgbClr val="882BE5"/>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descr="This image is an icon of three people and a globe.">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0">
                  <a:srgbClr val="7CEFD8"/>
                </a:gs>
                <a:gs pos="71000">
                  <a:srgbClr val="6672E4"/>
                </a:gs>
                <a:gs pos="100000">
                  <a:srgbClr val="882BE5"/>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descr="This image is an icon of four people interacting.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7CEFD8"/>
                </a:gs>
                <a:gs pos="71000">
                  <a:srgbClr val="6672E4"/>
                </a:gs>
                <a:gs pos="100000">
                  <a:srgbClr val="882BE5"/>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extBox 23">
              <a:extLst>
                <a:ext uri="{FF2B5EF4-FFF2-40B4-BE49-F238E27FC236}">
                  <a16:creationId xmlns:a16="http://schemas.microsoft.com/office/drawing/2014/main" id="{76037B9F-F7D4-490B-B8D1-723E759320EF}"/>
                </a:ext>
              </a:extLst>
            </p:cNvPr>
            <p:cNvSpPr txBox="1"/>
            <p:nvPr/>
          </p:nvSpPr>
          <p:spPr>
            <a:xfrm>
              <a:off x="3162299" y="3906330"/>
              <a:ext cx="495302" cy="184666"/>
            </a:xfrm>
            <a:prstGeom prst="rect">
              <a:avLst/>
            </a:prstGeom>
            <a:noFill/>
          </p:spPr>
          <p:txBody>
            <a:bodyPr wrap="square" lIns="0" tIns="0" rIns="0" bIns="0" rtlCol="0">
              <a:spAutoFit/>
            </a:bodyPr>
            <a:lstStyle/>
            <a:p>
              <a:pPr algn="ctr"/>
              <a:r>
                <a:rPr lang="en-US" sz="1200" b="1" dirty="0" err="1">
                  <a:solidFill>
                    <a:schemeClr val="bg1"/>
                  </a:solidFill>
                </a:rPr>
                <a:t>eDash</a:t>
              </a:r>
              <a:endParaRPr lang="en-US" sz="1200" b="1" dirty="0">
                <a:solidFill>
                  <a:schemeClr val="bg1"/>
                </a:solidFill>
              </a:endParaRPr>
            </a:p>
          </p:txBody>
        </p:sp>
        <p:grpSp>
          <p:nvGrpSpPr>
            <p:cNvPr id="90" name="Group 89">
              <a:extLst>
                <a:ext uri="{FF2B5EF4-FFF2-40B4-BE49-F238E27FC236}">
                  <a16:creationId xmlns:a16="http://schemas.microsoft.com/office/drawing/2014/main" id="{732C0092-A5BE-4296-9B7E-73CA9D6A0C92}"/>
                </a:ext>
              </a:extLst>
            </p:cNvPr>
            <p:cNvGrpSpPr/>
            <p:nvPr/>
          </p:nvGrpSpPr>
          <p:grpSpPr>
            <a:xfrm>
              <a:off x="3260907" y="3450123"/>
              <a:ext cx="330200" cy="346075"/>
              <a:chOff x="2686050" y="2895601"/>
              <a:chExt cx="330200" cy="346075"/>
            </a:xfrm>
          </p:grpSpPr>
          <p:sp>
            <p:nvSpPr>
              <p:cNvPr id="91" name="Oval 309">
                <a:extLst>
                  <a:ext uri="{FF2B5EF4-FFF2-40B4-BE49-F238E27FC236}">
                    <a16:creationId xmlns:a16="http://schemas.microsoft.com/office/drawing/2014/main" id="{322943C5-DF07-4D19-80BE-A092E8DCDBC1}"/>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0">
                <a:extLst>
                  <a:ext uri="{FF2B5EF4-FFF2-40B4-BE49-F238E27FC236}">
                    <a16:creationId xmlns:a16="http://schemas.microsoft.com/office/drawing/2014/main" id="{AD6217C9-47FE-4784-97F3-BB1CEF6B0683}"/>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311">
                <a:extLst>
                  <a:ext uri="{FF2B5EF4-FFF2-40B4-BE49-F238E27FC236}">
                    <a16:creationId xmlns:a16="http://schemas.microsoft.com/office/drawing/2014/main" id="{145614E0-2CF6-4018-A29C-347103CC19DE}"/>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12">
                <a:extLst>
                  <a:ext uri="{FF2B5EF4-FFF2-40B4-BE49-F238E27FC236}">
                    <a16:creationId xmlns:a16="http://schemas.microsoft.com/office/drawing/2014/main" id="{C15930DF-7C04-43B8-94F3-9A62A91A334C}"/>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313">
                <a:extLst>
                  <a:ext uri="{FF2B5EF4-FFF2-40B4-BE49-F238E27FC236}">
                    <a16:creationId xmlns:a16="http://schemas.microsoft.com/office/drawing/2014/main" id="{C37FB908-4B07-487A-8AE5-2C93E1AF86B4}"/>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14">
                <a:extLst>
                  <a:ext uri="{FF2B5EF4-FFF2-40B4-BE49-F238E27FC236}">
                    <a16:creationId xmlns:a16="http://schemas.microsoft.com/office/drawing/2014/main" id="{B3C647A5-00EF-45D7-A795-5CC541EFF1F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315">
                <a:extLst>
                  <a:ext uri="{FF2B5EF4-FFF2-40B4-BE49-F238E27FC236}">
                    <a16:creationId xmlns:a16="http://schemas.microsoft.com/office/drawing/2014/main" id="{8E007759-5FF7-4D0A-A475-0EAD05E962C7}"/>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16">
                <a:extLst>
                  <a:ext uri="{FF2B5EF4-FFF2-40B4-BE49-F238E27FC236}">
                    <a16:creationId xmlns:a16="http://schemas.microsoft.com/office/drawing/2014/main" id="{42BF9E91-C3D1-479E-A251-AD54A926B6D3}"/>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Oval 317">
                <a:extLst>
                  <a:ext uri="{FF2B5EF4-FFF2-40B4-BE49-F238E27FC236}">
                    <a16:creationId xmlns:a16="http://schemas.microsoft.com/office/drawing/2014/main" id="{FE52E745-A552-4F06-9535-C6C622D93F35}"/>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18">
                <a:extLst>
                  <a:ext uri="{FF2B5EF4-FFF2-40B4-BE49-F238E27FC236}">
                    <a16:creationId xmlns:a16="http://schemas.microsoft.com/office/drawing/2014/main" id="{A9F3F5BA-CD89-43EF-82A6-14201A89D8AC}"/>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19">
                <a:extLst>
                  <a:ext uri="{FF2B5EF4-FFF2-40B4-BE49-F238E27FC236}">
                    <a16:creationId xmlns:a16="http://schemas.microsoft.com/office/drawing/2014/main" id="{0C1B8AEB-E335-4D8B-8846-5975E8B3D487}"/>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Line 320">
                <a:extLst>
                  <a:ext uri="{FF2B5EF4-FFF2-40B4-BE49-F238E27FC236}">
                    <a16:creationId xmlns:a16="http://schemas.microsoft.com/office/drawing/2014/main" id="{625F2B4F-F75B-4093-862F-865FC16ABC82}"/>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a:extLst>
                <a:ext uri="{FF2B5EF4-FFF2-40B4-BE49-F238E27FC236}">
                  <a16:creationId xmlns:a16="http://schemas.microsoft.com/office/drawing/2014/main" id="{B1E38458-8F3E-4314-9FA8-DC2B0EBB7E33}"/>
                </a:ext>
              </a:extLst>
            </p:cNvPr>
            <p:cNvGrpSpPr/>
            <p:nvPr/>
          </p:nvGrpSpPr>
          <p:grpSpPr>
            <a:xfrm>
              <a:off x="3211694" y="4933877"/>
              <a:ext cx="346075" cy="346075"/>
              <a:chOff x="3398838" y="2895601"/>
              <a:chExt cx="346075" cy="346075"/>
            </a:xfrm>
          </p:grpSpPr>
          <p:sp>
            <p:nvSpPr>
              <p:cNvPr id="75" name="Freeform 49">
                <a:extLst>
                  <a:ext uri="{FF2B5EF4-FFF2-40B4-BE49-F238E27FC236}">
                    <a16:creationId xmlns:a16="http://schemas.microsoft.com/office/drawing/2014/main" id="{52F6AE15-148B-4DD3-9B33-E89085198CA5}"/>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50">
                <a:extLst>
                  <a:ext uri="{FF2B5EF4-FFF2-40B4-BE49-F238E27FC236}">
                    <a16:creationId xmlns:a16="http://schemas.microsoft.com/office/drawing/2014/main" id="{B7DF1EA3-5709-492C-BABE-F390B608BAC1}"/>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51">
                <a:extLst>
                  <a:ext uri="{FF2B5EF4-FFF2-40B4-BE49-F238E27FC236}">
                    <a16:creationId xmlns:a16="http://schemas.microsoft.com/office/drawing/2014/main" id="{964C8E4A-6689-4008-A522-91B998379766}"/>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52">
                <a:extLst>
                  <a:ext uri="{FF2B5EF4-FFF2-40B4-BE49-F238E27FC236}">
                    <a16:creationId xmlns:a16="http://schemas.microsoft.com/office/drawing/2014/main" id="{DA8DEA77-BD29-4118-B9AB-E053B3495E6E}"/>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53">
                <a:extLst>
                  <a:ext uri="{FF2B5EF4-FFF2-40B4-BE49-F238E27FC236}">
                    <a16:creationId xmlns:a16="http://schemas.microsoft.com/office/drawing/2014/main" id="{7758711F-A5C0-4C30-A3B1-91B546014B22}"/>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54">
                <a:extLst>
                  <a:ext uri="{FF2B5EF4-FFF2-40B4-BE49-F238E27FC236}">
                    <a16:creationId xmlns:a16="http://schemas.microsoft.com/office/drawing/2014/main" id="{A575C4B8-CC49-4D59-BC4B-A13D8D97AF1D}"/>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55">
                <a:extLst>
                  <a:ext uri="{FF2B5EF4-FFF2-40B4-BE49-F238E27FC236}">
                    <a16:creationId xmlns:a16="http://schemas.microsoft.com/office/drawing/2014/main" id="{EE9FF2CA-A0D9-41EF-8A6D-06571B57B1E9}"/>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56">
                <a:extLst>
                  <a:ext uri="{FF2B5EF4-FFF2-40B4-BE49-F238E27FC236}">
                    <a16:creationId xmlns:a16="http://schemas.microsoft.com/office/drawing/2014/main" id="{74276568-12D5-4791-8AAE-E71301B357C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57">
                <a:extLst>
                  <a:ext uri="{FF2B5EF4-FFF2-40B4-BE49-F238E27FC236}">
                    <a16:creationId xmlns:a16="http://schemas.microsoft.com/office/drawing/2014/main" id="{36893D6E-C781-44C6-B4DB-BF8FDD3B4DB8}"/>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58">
                <a:extLst>
                  <a:ext uri="{FF2B5EF4-FFF2-40B4-BE49-F238E27FC236}">
                    <a16:creationId xmlns:a16="http://schemas.microsoft.com/office/drawing/2014/main" id="{E40B690B-BA0B-4EEC-A0CF-7DA3B2E43E8E}"/>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9">
                <a:extLst>
                  <a:ext uri="{FF2B5EF4-FFF2-40B4-BE49-F238E27FC236}">
                    <a16:creationId xmlns:a16="http://schemas.microsoft.com/office/drawing/2014/main" id="{971E19C9-854B-41E7-A5D7-36AE58BA61FC}"/>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DE348461-111F-4014-A8A3-F56B07127374}"/>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61">
                <a:extLst>
                  <a:ext uri="{FF2B5EF4-FFF2-40B4-BE49-F238E27FC236}">
                    <a16:creationId xmlns:a16="http://schemas.microsoft.com/office/drawing/2014/main" id="{22CD114E-A6F0-4722-A4EE-4C318C1DC5BA}"/>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62">
                <a:extLst>
                  <a:ext uri="{FF2B5EF4-FFF2-40B4-BE49-F238E27FC236}">
                    <a16:creationId xmlns:a16="http://schemas.microsoft.com/office/drawing/2014/main" id="{F7E3A019-70E0-420D-BBF5-DAE0B933DE1E}"/>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18E10038-0AE7-4F94-99B0-CEA210C9535B}"/>
                </a:ext>
              </a:extLst>
            </p:cNvPr>
            <p:cNvGrpSpPr/>
            <p:nvPr/>
          </p:nvGrpSpPr>
          <p:grpSpPr>
            <a:xfrm>
              <a:off x="4359934" y="2904941"/>
              <a:ext cx="330200" cy="315913"/>
              <a:chOff x="4127500" y="2909888"/>
              <a:chExt cx="330200" cy="315913"/>
            </a:xfrm>
          </p:grpSpPr>
          <p:sp>
            <p:nvSpPr>
              <p:cNvPr id="64" name="Oval 268">
                <a:extLst>
                  <a:ext uri="{FF2B5EF4-FFF2-40B4-BE49-F238E27FC236}">
                    <a16:creationId xmlns:a16="http://schemas.microsoft.com/office/drawing/2014/main" id="{F7A8EBC1-9006-4CB5-A698-1D1D62E0DBEA}"/>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69">
                <a:extLst>
                  <a:ext uri="{FF2B5EF4-FFF2-40B4-BE49-F238E27FC236}">
                    <a16:creationId xmlns:a16="http://schemas.microsoft.com/office/drawing/2014/main" id="{0CBCD43D-AE92-41F5-9C2B-B4B3FE6FFC2B}"/>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Oval 270">
                <a:extLst>
                  <a:ext uri="{FF2B5EF4-FFF2-40B4-BE49-F238E27FC236}">
                    <a16:creationId xmlns:a16="http://schemas.microsoft.com/office/drawing/2014/main" id="{282262E1-7304-47F8-ADFC-CA07C9ADF54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71">
                <a:extLst>
                  <a:ext uri="{FF2B5EF4-FFF2-40B4-BE49-F238E27FC236}">
                    <a16:creationId xmlns:a16="http://schemas.microsoft.com/office/drawing/2014/main" id="{61422BB8-6120-4583-B04B-D675BF21968F}"/>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272">
                <a:extLst>
                  <a:ext uri="{FF2B5EF4-FFF2-40B4-BE49-F238E27FC236}">
                    <a16:creationId xmlns:a16="http://schemas.microsoft.com/office/drawing/2014/main" id="{921647A8-2EB5-4C08-8422-414742FE7757}"/>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73">
                <a:extLst>
                  <a:ext uri="{FF2B5EF4-FFF2-40B4-BE49-F238E27FC236}">
                    <a16:creationId xmlns:a16="http://schemas.microsoft.com/office/drawing/2014/main" id="{453B206B-E6FA-440E-8267-6B4EF680427A}"/>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74">
                <a:extLst>
                  <a:ext uri="{FF2B5EF4-FFF2-40B4-BE49-F238E27FC236}">
                    <a16:creationId xmlns:a16="http://schemas.microsoft.com/office/drawing/2014/main" id="{41B368DF-58C1-48A8-8E16-E3B4645A1BD8}"/>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75">
                <a:extLst>
                  <a:ext uri="{FF2B5EF4-FFF2-40B4-BE49-F238E27FC236}">
                    <a16:creationId xmlns:a16="http://schemas.microsoft.com/office/drawing/2014/main" id="{75651205-4A53-463F-A685-DE5C8BC6BD7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76">
                <a:extLst>
                  <a:ext uri="{FF2B5EF4-FFF2-40B4-BE49-F238E27FC236}">
                    <a16:creationId xmlns:a16="http://schemas.microsoft.com/office/drawing/2014/main" id="{83B67D48-AF94-4FED-959B-C51A15982CF5}"/>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Rectangle 62" descr="This image is of three overlapping circles.   ">
              <a:extLst>
                <a:ext uri="{FF2B5EF4-FFF2-40B4-BE49-F238E27FC236}">
                  <a16:creationId xmlns:a16="http://schemas.microsoft.com/office/drawing/2014/main" id="{84BAF14B-A443-42DB-8BF6-893FAE5CCE6F}"/>
                </a:ext>
              </a:extLst>
            </p:cNvPr>
            <p:cNvSpPr/>
            <p:nvPr/>
          </p:nvSpPr>
          <p:spPr>
            <a:xfrm>
              <a:off x="4561225" y="4571423"/>
              <a:ext cx="1260332" cy="738664"/>
            </a:xfrm>
            <a:prstGeom prst="rect">
              <a:avLst/>
            </a:prstGeom>
          </p:spPr>
          <p:txBody>
            <a:bodyPr wrap="square" lIns="0" tIns="0" rIns="0" bIns="0">
              <a:spAutoFit/>
            </a:bodyPr>
            <a:lstStyle/>
            <a:p>
              <a:pPr algn="ctr"/>
              <a:r>
                <a:rPr lang="en-US" sz="1600" i="1" dirty="0">
                  <a:solidFill>
                    <a:schemeClr val="bg1"/>
                  </a:solidFill>
                  <a:latin typeface="+mj-lt"/>
                  <a:cs typeface="Segoe UI" panose="020B0502040204020203" pitchFamily="34" charset="0"/>
                </a:rPr>
                <a:t>Marketing and Advertising Analytics </a:t>
              </a:r>
            </a:p>
          </p:txBody>
        </p:sp>
        <p:grpSp>
          <p:nvGrpSpPr>
            <p:cNvPr id="50" name="Group 49">
              <a:extLst>
                <a:ext uri="{FF2B5EF4-FFF2-40B4-BE49-F238E27FC236}">
                  <a16:creationId xmlns:a16="http://schemas.microsoft.com/office/drawing/2014/main" id="{EF6CD563-9511-4250-BCB0-1FBFAAE1289C}"/>
                </a:ext>
              </a:extLst>
            </p:cNvPr>
            <p:cNvGrpSpPr/>
            <p:nvPr/>
          </p:nvGrpSpPr>
          <p:grpSpPr>
            <a:xfrm>
              <a:off x="2177290" y="2874779"/>
              <a:ext cx="344488" cy="346075"/>
              <a:chOff x="4841875" y="2895601"/>
              <a:chExt cx="344488" cy="346075"/>
            </a:xfrm>
          </p:grpSpPr>
          <p:sp>
            <p:nvSpPr>
              <p:cNvPr id="52" name="Freeform 258">
                <a:extLst>
                  <a:ext uri="{FF2B5EF4-FFF2-40B4-BE49-F238E27FC236}">
                    <a16:creationId xmlns:a16="http://schemas.microsoft.com/office/drawing/2014/main" id="{7B269D94-9FED-4F93-A218-57CD14D4F9C1}"/>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59">
                <a:extLst>
                  <a:ext uri="{FF2B5EF4-FFF2-40B4-BE49-F238E27FC236}">
                    <a16:creationId xmlns:a16="http://schemas.microsoft.com/office/drawing/2014/main" id="{435DD0CD-FD16-4760-9F43-618A517E32C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60">
                <a:extLst>
                  <a:ext uri="{FF2B5EF4-FFF2-40B4-BE49-F238E27FC236}">
                    <a16:creationId xmlns:a16="http://schemas.microsoft.com/office/drawing/2014/main" id="{11230DFA-75B1-4B65-BDFE-22109071454A}"/>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261">
                <a:extLst>
                  <a:ext uri="{FF2B5EF4-FFF2-40B4-BE49-F238E27FC236}">
                    <a16:creationId xmlns:a16="http://schemas.microsoft.com/office/drawing/2014/main" id="{54B6C7BB-BBA1-4668-9BF5-325AA69CEE65}"/>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262">
                <a:extLst>
                  <a:ext uri="{FF2B5EF4-FFF2-40B4-BE49-F238E27FC236}">
                    <a16:creationId xmlns:a16="http://schemas.microsoft.com/office/drawing/2014/main" id="{6DC0A898-A566-45D7-BD7F-6205ED16E76E}"/>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263">
                <a:extLst>
                  <a:ext uri="{FF2B5EF4-FFF2-40B4-BE49-F238E27FC236}">
                    <a16:creationId xmlns:a16="http://schemas.microsoft.com/office/drawing/2014/main" id="{E201D585-E178-408E-A42A-A9FD198C4747}"/>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264">
                <a:extLst>
                  <a:ext uri="{FF2B5EF4-FFF2-40B4-BE49-F238E27FC236}">
                    <a16:creationId xmlns:a16="http://schemas.microsoft.com/office/drawing/2014/main" id="{9C382A44-3942-4A8E-98A1-2685D9AAEEEE}"/>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265">
                <a:extLst>
                  <a:ext uri="{FF2B5EF4-FFF2-40B4-BE49-F238E27FC236}">
                    <a16:creationId xmlns:a16="http://schemas.microsoft.com/office/drawing/2014/main" id="{052D3390-46BC-4B65-B5BE-0A40578F9E61}"/>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Oval 266">
                <a:extLst>
                  <a:ext uri="{FF2B5EF4-FFF2-40B4-BE49-F238E27FC236}">
                    <a16:creationId xmlns:a16="http://schemas.microsoft.com/office/drawing/2014/main" id="{0279AB69-DF67-4836-8A04-8F550D181F6D}"/>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67">
                <a:extLst>
                  <a:ext uri="{FF2B5EF4-FFF2-40B4-BE49-F238E27FC236}">
                    <a16:creationId xmlns:a16="http://schemas.microsoft.com/office/drawing/2014/main" id="{E1BFECCB-F108-4293-A159-3CFFB2E29A55}"/>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4" name="Rectangle 103">
              <a:extLst>
                <a:ext uri="{FF2B5EF4-FFF2-40B4-BE49-F238E27FC236}">
                  <a16:creationId xmlns:a16="http://schemas.microsoft.com/office/drawing/2014/main" id="{10F61556-59B4-4A9C-90FA-556F81054F9F}"/>
                </a:ext>
              </a:extLst>
            </p:cNvPr>
            <p:cNvSpPr/>
            <p:nvPr/>
          </p:nvSpPr>
          <p:spPr>
            <a:xfrm>
              <a:off x="931858" y="4481916"/>
              <a:ext cx="1260332" cy="492443"/>
            </a:xfrm>
            <a:prstGeom prst="rect">
              <a:avLst/>
            </a:prstGeom>
          </p:spPr>
          <p:txBody>
            <a:bodyPr wrap="square" lIns="0" tIns="0" rIns="0" bIns="0">
              <a:spAutoFit/>
            </a:bodyPr>
            <a:lstStyle/>
            <a:p>
              <a:pPr algn="ctr"/>
              <a:r>
                <a:rPr lang="en-US" sz="1600" i="1" dirty="0">
                  <a:solidFill>
                    <a:schemeClr val="bg1"/>
                  </a:solidFill>
                  <a:latin typeface="+mj-lt"/>
                  <a:cs typeface="Segoe UI" panose="020B0502040204020203" pitchFamily="34" charset="0"/>
                </a:rPr>
                <a:t>Profit &amp; Lost Analytics </a:t>
              </a:r>
            </a:p>
          </p:txBody>
        </p:sp>
        <p:sp>
          <p:nvSpPr>
            <p:cNvPr id="105" name="Rectangle 104">
              <a:extLst>
                <a:ext uri="{FF2B5EF4-FFF2-40B4-BE49-F238E27FC236}">
                  <a16:creationId xmlns:a16="http://schemas.microsoft.com/office/drawing/2014/main" id="{F5EBCB29-78BB-40FE-BAC2-F83D56B8F2B7}"/>
                </a:ext>
              </a:extLst>
            </p:cNvPr>
            <p:cNvSpPr/>
            <p:nvPr/>
          </p:nvSpPr>
          <p:spPr>
            <a:xfrm>
              <a:off x="2776791" y="1495581"/>
              <a:ext cx="1260332" cy="738664"/>
            </a:xfrm>
            <a:prstGeom prst="rect">
              <a:avLst/>
            </a:prstGeom>
          </p:spPr>
          <p:txBody>
            <a:bodyPr wrap="square" lIns="0" tIns="0" rIns="0" bIns="0">
              <a:spAutoFit/>
            </a:bodyPr>
            <a:lstStyle/>
            <a:p>
              <a:pPr algn="ctr"/>
              <a:r>
                <a:rPr lang="en-US" sz="1600" i="1" dirty="0">
                  <a:solidFill>
                    <a:schemeClr val="bg1"/>
                  </a:solidFill>
                  <a:latin typeface="+mj-lt"/>
                  <a:cs typeface="Segoe UI" panose="020B0502040204020203" pitchFamily="34" charset="0"/>
                </a:rPr>
                <a:t>Marketplace Online Sales Analytics</a:t>
              </a:r>
            </a:p>
          </p:txBody>
        </p:sp>
      </p:grpSp>
      <p:sp>
        <p:nvSpPr>
          <p:cNvPr id="107" name="TextBox 106">
            <a:extLst>
              <a:ext uri="{FF2B5EF4-FFF2-40B4-BE49-F238E27FC236}">
                <a16:creationId xmlns:a16="http://schemas.microsoft.com/office/drawing/2014/main" id="{54EA7ED5-6E34-4D47-91B6-F78F5F8B4C6E}"/>
              </a:ext>
            </a:extLst>
          </p:cNvPr>
          <p:cNvSpPr txBox="1"/>
          <p:nvPr/>
        </p:nvSpPr>
        <p:spPr>
          <a:xfrm>
            <a:off x="7313768" y="1459746"/>
            <a:ext cx="3603287" cy="1025922"/>
          </a:xfrm>
          <a:prstGeom prst="rect">
            <a:avLst/>
          </a:prstGeom>
          <a:noFill/>
        </p:spPr>
        <p:txBody>
          <a:bodyPr wrap="square" lIns="0" tIns="0" rIns="0" bIns="0" rtlCol="0">
            <a:spAutoFit/>
          </a:bodyPr>
          <a:lstStyle/>
          <a:p>
            <a:pPr>
              <a:lnSpc>
                <a:spcPts val="4000"/>
              </a:lnSpc>
            </a:pPr>
            <a:r>
              <a:rPr lang="en-US" sz="4400" b="1" dirty="0" err="1">
                <a:solidFill>
                  <a:srgbClr val="002060"/>
                </a:solidFill>
                <a:latin typeface="Segoe UI" panose="020B0502040204020203" pitchFamily="34" charset="0"/>
                <a:cs typeface="Segoe UI" panose="020B0502040204020203" pitchFamily="34" charset="0"/>
              </a:rPr>
              <a:t>eDash</a:t>
            </a:r>
            <a:r>
              <a:rPr lang="en-US" sz="4400" b="1" dirty="0">
                <a:solidFill>
                  <a:srgbClr val="002060"/>
                </a:solidFill>
                <a:latin typeface="Segoe UI" panose="020B0502040204020203" pitchFamily="34" charset="0"/>
                <a:cs typeface="Segoe UI" panose="020B0502040204020203" pitchFamily="34" charset="0"/>
              </a:rPr>
              <a:t> Platform.</a:t>
            </a:r>
          </a:p>
        </p:txBody>
      </p:sp>
      <p:cxnSp>
        <p:nvCxnSpPr>
          <p:cNvPr id="110" name="Straight Connector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EE9F5B85-E2F5-4C15-9A02-657F53EEE3BD}"/>
              </a:ext>
            </a:extLst>
          </p:cNvPr>
          <p:cNvSpPr/>
          <p:nvPr/>
        </p:nvSpPr>
        <p:spPr>
          <a:xfrm>
            <a:off x="7347313" y="2668085"/>
            <a:ext cx="3536195" cy="738664"/>
          </a:xfrm>
          <a:prstGeom prst="rect">
            <a:avLst/>
          </a:prstGeom>
        </p:spPr>
        <p:txBody>
          <a:bodyPr wrap="square" lIns="0" tIns="0" rIns="0" bIns="0">
            <a:spAutoFit/>
          </a:bodyPr>
          <a:lstStyle/>
          <a:p>
            <a:r>
              <a:rPr lang="en-US" sz="1600" i="1" dirty="0" err="1">
                <a:solidFill>
                  <a:srgbClr val="002060"/>
                </a:solidFill>
                <a:latin typeface="+mj-lt"/>
                <a:cs typeface="Segoe UI" panose="020B0502040204020203" pitchFamily="34" charset="0"/>
              </a:rPr>
              <a:t>eDash</a:t>
            </a:r>
            <a:r>
              <a:rPr lang="en-US" sz="1600" i="1" dirty="0">
                <a:solidFill>
                  <a:srgbClr val="002060"/>
                </a:solidFill>
                <a:latin typeface="+mj-lt"/>
                <a:cs typeface="Segoe UI" panose="020B0502040204020203" pitchFamily="34" charset="0"/>
              </a:rPr>
              <a:t> is an eCommerce Analytics Platform that will give you a dashboard and reports for Sales, Marketing and Finance. </a:t>
            </a:r>
          </a:p>
        </p:txBody>
      </p:sp>
      <p:sp>
        <p:nvSpPr>
          <p:cNvPr id="124" name="Oval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 name="Group 205" descr="This image is an icon of one person interacting with three people ">
            <a:extLst>
              <a:ext uri="{FF2B5EF4-FFF2-40B4-BE49-F238E27FC236}">
                <a16:creationId xmlns:a16="http://schemas.microsoft.com/office/drawing/2014/main" id="{23348E2E-A7EF-4B89-8F8D-D88C5354E9D5}"/>
              </a:ext>
            </a:extLst>
          </p:cNvPr>
          <p:cNvGrpSpPr/>
          <p:nvPr/>
        </p:nvGrpSpPr>
        <p:grpSpPr>
          <a:xfrm>
            <a:off x="7319810" y="3566010"/>
            <a:ext cx="3067397" cy="492443"/>
            <a:chOff x="7999616" y="3566010"/>
            <a:chExt cx="3067397" cy="492443"/>
          </a:xfrm>
        </p:grpSpPr>
        <p:sp>
          <p:nvSpPr>
            <p:cNvPr id="190" name="Rectangle 189">
              <a:extLst>
                <a:ext uri="{FF2B5EF4-FFF2-40B4-BE49-F238E27FC236}">
                  <a16:creationId xmlns:a16="http://schemas.microsoft.com/office/drawing/2014/main" id="{80F4EEC6-F407-4E25-BBB6-C506B28F5A4C}"/>
                </a:ext>
              </a:extLst>
            </p:cNvPr>
            <p:cNvSpPr/>
            <p:nvPr/>
          </p:nvSpPr>
          <p:spPr>
            <a:xfrm>
              <a:off x="8578718" y="3566010"/>
              <a:ext cx="2488295" cy="492443"/>
            </a:xfrm>
            <a:prstGeom prst="rect">
              <a:avLst/>
            </a:prstGeom>
          </p:spPr>
          <p:txBody>
            <a:bodyPr wrap="square" lIns="0" tIns="0" rIns="0" bIns="0">
              <a:spAutoFit/>
            </a:bodyPr>
            <a:lstStyle/>
            <a:p>
              <a:r>
                <a:rPr lang="en-US" sz="1600" i="1" dirty="0">
                  <a:solidFill>
                    <a:srgbClr val="16286E"/>
                  </a:solidFill>
                  <a:cs typeface="Segoe UI" panose="020B0502040204020203" pitchFamily="34" charset="0"/>
                </a:rPr>
                <a:t>Website and Marketplace Online Sales Analytics</a:t>
              </a:r>
            </a:p>
          </p:txBody>
        </p:sp>
        <p:grpSp>
          <p:nvGrpSpPr>
            <p:cNvPr id="191" name="Group 190">
              <a:extLst>
                <a:ext uri="{FF2B5EF4-FFF2-40B4-BE49-F238E27FC236}">
                  <a16:creationId xmlns:a16="http://schemas.microsoft.com/office/drawing/2014/main" id="{0FD0F77B-65FD-413C-B2B0-1AD539DC68D3}"/>
                </a:ext>
              </a:extLst>
            </p:cNvPr>
            <p:cNvGrpSpPr/>
            <p:nvPr/>
          </p:nvGrpSpPr>
          <p:grpSpPr>
            <a:xfrm>
              <a:off x="7999616" y="3639194"/>
              <a:ext cx="330200" cy="346075"/>
              <a:chOff x="2686050" y="2895601"/>
              <a:chExt cx="330200" cy="346075"/>
            </a:xfrm>
          </p:grpSpPr>
          <p:sp>
            <p:nvSpPr>
              <p:cNvPr id="192" name="Oval 309">
                <a:extLst>
                  <a:ext uri="{FF2B5EF4-FFF2-40B4-BE49-F238E27FC236}">
                    <a16:creationId xmlns:a16="http://schemas.microsoft.com/office/drawing/2014/main" id="{C57EF862-9A10-430C-8004-66A9241CE18B}"/>
                  </a:ext>
                </a:extLst>
              </p:cNvPr>
              <p:cNvSpPr>
                <a:spLocks noChangeArrowheads="1"/>
              </p:cNvSpPr>
              <p:nvPr/>
            </p:nvSpPr>
            <p:spPr bwMode="auto">
              <a:xfrm>
                <a:off x="2809875" y="2895601"/>
                <a:ext cx="82550" cy="82550"/>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3" name="Freeform 310">
                <a:extLst>
                  <a:ext uri="{FF2B5EF4-FFF2-40B4-BE49-F238E27FC236}">
                    <a16:creationId xmlns:a16="http://schemas.microsoft.com/office/drawing/2014/main" id="{13EA5F29-D427-40C4-AB4D-3D59B3F699E4}"/>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4" name="Oval 311">
                <a:extLst>
                  <a:ext uri="{FF2B5EF4-FFF2-40B4-BE49-F238E27FC236}">
                    <a16:creationId xmlns:a16="http://schemas.microsoft.com/office/drawing/2014/main" id="{D591DE3C-214D-426A-9B8E-741D87BAFB46}"/>
                  </a:ext>
                </a:extLst>
              </p:cNvPr>
              <p:cNvSpPr>
                <a:spLocks noChangeArrowheads="1"/>
              </p:cNvSpPr>
              <p:nvPr/>
            </p:nvSpPr>
            <p:spPr bwMode="auto">
              <a:xfrm>
                <a:off x="2708275"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5" name="Freeform 312">
                <a:extLst>
                  <a:ext uri="{FF2B5EF4-FFF2-40B4-BE49-F238E27FC236}">
                    <a16:creationId xmlns:a16="http://schemas.microsoft.com/office/drawing/2014/main" id="{921D329D-AC5C-496B-96D4-A220BC49B579}"/>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6" name="Oval 313">
                <a:extLst>
                  <a:ext uri="{FF2B5EF4-FFF2-40B4-BE49-F238E27FC236}">
                    <a16:creationId xmlns:a16="http://schemas.microsoft.com/office/drawing/2014/main" id="{87933186-B346-44AC-85AA-CA346F5FBDEE}"/>
                  </a:ext>
                </a:extLst>
              </p:cNvPr>
              <p:cNvSpPr>
                <a:spLocks noChangeArrowheads="1"/>
              </p:cNvSpPr>
              <p:nvPr/>
            </p:nvSpPr>
            <p:spPr bwMode="auto">
              <a:xfrm>
                <a:off x="2933700"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7" name="Freeform 314">
                <a:extLst>
                  <a:ext uri="{FF2B5EF4-FFF2-40B4-BE49-F238E27FC236}">
                    <a16:creationId xmlns:a16="http://schemas.microsoft.com/office/drawing/2014/main" id="{E0E3BA39-8375-478D-9CF6-4EC7438136A6}"/>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8" name="Oval 315">
                <a:extLst>
                  <a:ext uri="{FF2B5EF4-FFF2-40B4-BE49-F238E27FC236}">
                    <a16:creationId xmlns:a16="http://schemas.microsoft.com/office/drawing/2014/main" id="{550D4481-BC6A-476D-80E1-F12F8ED9F75F}"/>
                  </a:ext>
                </a:extLst>
              </p:cNvPr>
              <p:cNvSpPr>
                <a:spLocks noChangeArrowheads="1"/>
              </p:cNvSpPr>
              <p:nvPr/>
            </p:nvSpPr>
            <p:spPr bwMode="auto">
              <a:xfrm>
                <a:off x="2933700"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99" name="Freeform 316">
                <a:extLst>
                  <a:ext uri="{FF2B5EF4-FFF2-40B4-BE49-F238E27FC236}">
                    <a16:creationId xmlns:a16="http://schemas.microsoft.com/office/drawing/2014/main" id="{951EE685-6291-44F0-81B1-A3B5791D1C54}"/>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200" name="Oval 317">
                <a:extLst>
                  <a:ext uri="{FF2B5EF4-FFF2-40B4-BE49-F238E27FC236}">
                    <a16:creationId xmlns:a16="http://schemas.microsoft.com/office/drawing/2014/main" id="{1822195B-E26A-4DF0-B1B1-A36823632E74}"/>
                  </a:ext>
                </a:extLst>
              </p:cNvPr>
              <p:cNvSpPr>
                <a:spLocks noChangeArrowheads="1"/>
              </p:cNvSpPr>
              <p:nvPr/>
            </p:nvSpPr>
            <p:spPr bwMode="auto">
              <a:xfrm>
                <a:off x="2820988"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201" name="Freeform 318">
                <a:extLst>
                  <a:ext uri="{FF2B5EF4-FFF2-40B4-BE49-F238E27FC236}">
                    <a16:creationId xmlns:a16="http://schemas.microsoft.com/office/drawing/2014/main" id="{E33AF9C8-AD93-4E36-9887-B8B748838EE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202" name="Freeform 319">
                <a:extLst>
                  <a:ext uri="{FF2B5EF4-FFF2-40B4-BE49-F238E27FC236}">
                    <a16:creationId xmlns:a16="http://schemas.microsoft.com/office/drawing/2014/main" id="{3E3913FB-5C76-4699-89D5-5A71454116E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203" name="Line 320">
                <a:extLst>
                  <a:ext uri="{FF2B5EF4-FFF2-40B4-BE49-F238E27FC236}">
                    <a16:creationId xmlns:a16="http://schemas.microsoft.com/office/drawing/2014/main" id="{C96335B1-62B8-4482-A67B-BE60CF58E363}"/>
                  </a:ext>
                </a:extLst>
              </p:cNvPr>
              <p:cNvSpPr>
                <a:spLocks noChangeShapeType="1"/>
              </p:cNvSpPr>
              <p:nvPr/>
            </p:nvSpPr>
            <p:spPr bwMode="auto">
              <a:xfrm>
                <a:off x="2851150" y="3044826"/>
                <a:ext cx="0" cy="46038"/>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grpSp>
      <p:grpSp>
        <p:nvGrpSpPr>
          <p:cNvPr id="205" name="Group 204" descr="This image is an icon of three people interacting. ">
            <a:extLst>
              <a:ext uri="{FF2B5EF4-FFF2-40B4-BE49-F238E27FC236}">
                <a16:creationId xmlns:a16="http://schemas.microsoft.com/office/drawing/2014/main" id="{45696519-F308-4262-9DC5-C541B866A807}"/>
              </a:ext>
            </a:extLst>
          </p:cNvPr>
          <p:cNvGrpSpPr/>
          <p:nvPr/>
        </p:nvGrpSpPr>
        <p:grpSpPr>
          <a:xfrm>
            <a:off x="7311873" y="4554108"/>
            <a:ext cx="3075334" cy="492443"/>
            <a:chOff x="7991679" y="4554108"/>
            <a:chExt cx="3075334" cy="492443"/>
          </a:xfrm>
        </p:grpSpPr>
        <p:grpSp>
          <p:nvGrpSpPr>
            <p:cNvPr id="174" name="Group 173">
              <a:extLst>
                <a:ext uri="{FF2B5EF4-FFF2-40B4-BE49-F238E27FC236}">
                  <a16:creationId xmlns:a16="http://schemas.microsoft.com/office/drawing/2014/main" id="{292DC2AF-B08E-43EC-A60D-B71EFEF8E4D1}"/>
                </a:ext>
              </a:extLst>
            </p:cNvPr>
            <p:cNvGrpSpPr/>
            <p:nvPr/>
          </p:nvGrpSpPr>
          <p:grpSpPr>
            <a:xfrm>
              <a:off x="7991679" y="4627292"/>
              <a:ext cx="346075" cy="346075"/>
              <a:chOff x="3398838" y="2895601"/>
              <a:chExt cx="346075" cy="346075"/>
            </a:xfrm>
          </p:grpSpPr>
          <p:sp>
            <p:nvSpPr>
              <p:cNvPr id="176" name="Freeform 49">
                <a:extLst>
                  <a:ext uri="{FF2B5EF4-FFF2-40B4-BE49-F238E27FC236}">
                    <a16:creationId xmlns:a16="http://schemas.microsoft.com/office/drawing/2014/main" id="{17CD577B-CBE6-4837-A90F-4F36762E5332}"/>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7" name="Freeform 50">
                <a:extLst>
                  <a:ext uri="{FF2B5EF4-FFF2-40B4-BE49-F238E27FC236}">
                    <a16:creationId xmlns:a16="http://schemas.microsoft.com/office/drawing/2014/main" id="{8BB81587-7777-4AE5-985D-5B14D33AD60C}"/>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8" name="Oval 51">
                <a:extLst>
                  <a:ext uri="{FF2B5EF4-FFF2-40B4-BE49-F238E27FC236}">
                    <a16:creationId xmlns:a16="http://schemas.microsoft.com/office/drawing/2014/main" id="{49EA0197-339C-4417-A18C-DC15037A9717}"/>
                  </a:ext>
                </a:extLst>
              </p:cNvPr>
              <p:cNvSpPr>
                <a:spLocks noChangeArrowheads="1"/>
              </p:cNvSpPr>
              <p:nvPr/>
            </p:nvSpPr>
            <p:spPr bwMode="auto">
              <a:xfrm>
                <a:off x="3429001" y="2895601"/>
                <a:ext cx="90488"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9" name="Freeform 52">
                <a:extLst>
                  <a:ext uri="{FF2B5EF4-FFF2-40B4-BE49-F238E27FC236}">
                    <a16:creationId xmlns:a16="http://schemas.microsoft.com/office/drawing/2014/main" id="{203C108E-5283-4E7B-B970-0E4DF3AF3AEC}"/>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0" name="Freeform 53">
                <a:extLst>
                  <a:ext uri="{FF2B5EF4-FFF2-40B4-BE49-F238E27FC236}">
                    <a16:creationId xmlns:a16="http://schemas.microsoft.com/office/drawing/2014/main" id="{4A82F405-C833-4408-A2F0-752E2D6C80A8}"/>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1" name="Freeform 54">
                <a:extLst>
                  <a:ext uri="{FF2B5EF4-FFF2-40B4-BE49-F238E27FC236}">
                    <a16:creationId xmlns:a16="http://schemas.microsoft.com/office/drawing/2014/main" id="{895EA8D0-BBA4-4370-A965-F96A9EDD4249}"/>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2" name="Oval 55">
                <a:extLst>
                  <a:ext uri="{FF2B5EF4-FFF2-40B4-BE49-F238E27FC236}">
                    <a16:creationId xmlns:a16="http://schemas.microsoft.com/office/drawing/2014/main" id="{94D90E4F-09C7-44B0-9D11-E32A4A0208BC}"/>
                  </a:ext>
                </a:extLst>
              </p:cNvPr>
              <p:cNvSpPr>
                <a:spLocks noChangeArrowheads="1"/>
              </p:cNvSpPr>
              <p:nvPr/>
            </p:nvSpPr>
            <p:spPr bwMode="auto">
              <a:xfrm>
                <a:off x="3624263" y="2895601"/>
                <a:ext cx="90488"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3" name="Freeform 56">
                <a:extLst>
                  <a:ext uri="{FF2B5EF4-FFF2-40B4-BE49-F238E27FC236}">
                    <a16:creationId xmlns:a16="http://schemas.microsoft.com/office/drawing/2014/main" id="{0D6D6DA1-3425-44CA-B1CB-B326D2C50D5D}"/>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4" name="Freeform 57">
                <a:extLst>
                  <a:ext uri="{FF2B5EF4-FFF2-40B4-BE49-F238E27FC236}">
                    <a16:creationId xmlns:a16="http://schemas.microsoft.com/office/drawing/2014/main" id="{A25CE64B-B92A-4562-B048-0FA2A21CB7F4}"/>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5" name="Freeform 58">
                <a:extLst>
                  <a:ext uri="{FF2B5EF4-FFF2-40B4-BE49-F238E27FC236}">
                    <a16:creationId xmlns:a16="http://schemas.microsoft.com/office/drawing/2014/main" id="{80861AE6-B038-4B8C-9EF0-109DEB591A97}"/>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6" name="Oval 59">
                <a:extLst>
                  <a:ext uri="{FF2B5EF4-FFF2-40B4-BE49-F238E27FC236}">
                    <a16:creationId xmlns:a16="http://schemas.microsoft.com/office/drawing/2014/main" id="{2505D730-7819-4CDD-9F00-8E9CEC3DF49F}"/>
                  </a:ext>
                </a:extLst>
              </p:cNvPr>
              <p:cNvSpPr>
                <a:spLocks noChangeArrowheads="1"/>
              </p:cNvSpPr>
              <p:nvPr/>
            </p:nvSpPr>
            <p:spPr bwMode="auto">
              <a:xfrm>
                <a:off x="3527426" y="3090864"/>
                <a:ext cx="88900"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7" name="Freeform 60">
                <a:extLst>
                  <a:ext uri="{FF2B5EF4-FFF2-40B4-BE49-F238E27FC236}">
                    <a16:creationId xmlns:a16="http://schemas.microsoft.com/office/drawing/2014/main" id="{88FBFC84-B4E6-4DDD-9DD0-1BB91EA0E022}"/>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8" name="Line 61">
                <a:extLst>
                  <a:ext uri="{FF2B5EF4-FFF2-40B4-BE49-F238E27FC236}">
                    <a16:creationId xmlns:a16="http://schemas.microsoft.com/office/drawing/2014/main" id="{9689C86A-B365-433F-B326-C60DC116B48F}"/>
                  </a:ext>
                </a:extLst>
              </p:cNvPr>
              <p:cNvSpPr>
                <a:spLocks noChangeShapeType="1"/>
              </p:cNvSpPr>
              <p:nvPr/>
            </p:nvSpPr>
            <p:spPr bwMode="auto">
              <a:xfrm>
                <a:off x="3451226" y="3074989"/>
                <a:ext cx="38100" cy="38100"/>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89" name="Line 62">
                <a:extLst>
                  <a:ext uri="{FF2B5EF4-FFF2-40B4-BE49-F238E27FC236}">
                    <a16:creationId xmlns:a16="http://schemas.microsoft.com/office/drawing/2014/main" id="{ED368EF9-22A8-4990-9D2E-549C76157C0F}"/>
                  </a:ext>
                </a:extLst>
              </p:cNvPr>
              <p:cNvSpPr>
                <a:spLocks noChangeShapeType="1"/>
              </p:cNvSpPr>
              <p:nvPr/>
            </p:nvSpPr>
            <p:spPr bwMode="auto">
              <a:xfrm flipH="1">
                <a:off x="3654426" y="3074989"/>
                <a:ext cx="38100" cy="38100"/>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sp>
          <p:nvSpPr>
            <p:cNvPr id="175" name="Rectangle 174">
              <a:extLst>
                <a:ext uri="{FF2B5EF4-FFF2-40B4-BE49-F238E27FC236}">
                  <a16:creationId xmlns:a16="http://schemas.microsoft.com/office/drawing/2014/main" id="{E522F3F9-ECF0-4D2A-9244-1942DCB20E98}"/>
                </a:ext>
              </a:extLst>
            </p:cNvPr>
            <p:cNvSpPr/>
            <p:nvPr/>
          </p:nvSpPr>
          <p:spPr>
            <a:xfrm>
              <a:off x="8578718" y="4554108"/>
              <a:ext cx="2488295" cy="492443"/>
            </a:xfrm>
            <a:prstGeom prst="rect">
              <a:avLst/>
            </a:prstGeom>
          </p:spPr>
          <p:txBody>
            <a:bodyPr wrap="square" lIns="0" tIns="0" rIns="0" bIns="0">
              <a:spAutoFit/>
            </a:bodyPr>
            <a:lstStyle/>
            <a:p>
              <a:r>
                <a:rPr lang="en-US" sz="1600" i="1" dirty="0">
                  <a:solidFill>
                    <a:srgbClr val="16286E"/>
                  </a:solidFill>
                  <a:cs typeface="Segoe UI" panose="020B0502040204020203" pitchFamily="34" charset="0"/>
                </a:rPr>
                <a:t>Marketing and Advertising Analytics </a:t>
              </a:r>
              <a:r>
                <a:rPr lang="en-US" sz="1600" i="1" dirty="0">
                  <a:solidFill>
                    <a:srgbClr val="16286E"/>
                  </a:solidFill>
                  <a:latin typeface="+mj-lt"/>
                  <a:cs typeface="Segoe UI" panose="020B0502040204020203" pitchFamily="34" charset="0"/>
                </a:rPr>
                <a:t>. </a:t>
              </a:r>
            </a:p>
          </p:txBody>
        </p:sp>
      </p:grpSp>
      <p:grpSp>
        <p:nvGrpSpPr>
          <p:cNvPr id="204" name="Group 203" descr="This image is an icon of three people with a symbol that indicates connection to the internet. ">
            <a:extLst>
              <a:ext uri="{FF2B5EF4-FFF2-40B4-BE49-F238E27FC236}">
                <a16:creationId xmlns:a16="http://schemas.microsoft.com/office/drawing/2014/main" id="{BCE3CAEB-5C3F-4903-9D74-1EC0A2984EE9}"/>
              </a:ext>
            </a:extLst>
          </p:cNvPr>
          <p:cNvGrpSpPr/>
          <p:nvPr/>
        </p:nvGrpSpPr>
        <p:grpSpPr>
          <a:xfrm>
            <a:off x="7319810" y="5542207"/>
            <a:ext cx="3067397" cy="404178"/>
            <a:chOff x="7999616" y="5542207"/>
            <a:chExt cx="3067397" cy="404178"/>
          </a:xfrm>
        </p:grpSpPr>
        <p:grpSp>
          <p:nvGrpSpPr>
            <p:cNvPr id="163" name="Group 162">
              <a:extLst>
                <a:ext uri="{FF2B5EF4-FFF2-40B4-BE49-F238E27FC236}">
                  <a16:creationId xmlns:a16="http://schemas.microsoft.com/office/drawing/2014/main" id="{E79FB62D-7154-40A3-BB31-9A0934208E2F}"/>
                </a:ext>
              </a:extLst>
            </p:cNvPr>
            <p:cNvGrpSpPr/>
            <p:nvPr/>
          </p:nvGrpSpPr>
          <p:grpSpPr>
            <a:xfrm>
              <a:off x="7999616" y="5630472"/>
              <a:ext cx="330200" cy="315913"/>
              <a:chOff x="4127500" y="2909888"/>
              <a:chExt cx="330200" cy="315913"/>
            </a:xfrm>
          </p:grpSpPr>
          <p:sp>
            <p:nvSpPr>
              <p:cNvPr id="165" name="Oval 268">
                <a:extLst>
                  <a:ext uri="{FF2B5EF4-FFF2-40B4-BE49-F238E27FC236}">
                    <a16:creationId xmlns:a16="http://schemas.microsoft.com/office/drawing/2014/main" id="{BD72EF5D-EE26-4982-B3AB-9CF584441806}"/>
                  </a:ext>
                </a:extLst>
              </p:cNvPr>
              <p:cNvSpPr>
                <a:spLocks noChangeArrowheads="1"/>
              </p:cNvSpPr>
              <p:nvPr/>
            </p:nvSpPr>
            <p:spPr bwMode="auto">
              <a:xfrm>
                <a:off x="4149725" y="3060701"/>
                <a:ext cx="76200" cy="74613"/>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66" name="Freeform 269">
                <a:extLst>
                  <a:ext uri="{FF2B5EF4-FFF2-40B4-BE49-F238E27FC236}">
                    <a16:creationId xmlns:a16="http://schemas.microsoft.com/office/drawing/2014/main" id="{D9F3CD5B-3BA2-4D51-A0BD-6E802941FDCF}"/>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67" name="Oval 270">
                <a:extLst>
                  <a:ext uri="{FF2B5EF4-FFF2-40B4-BE49-F238E27FC236}">
                    <a16:creationId xmlns:a16="http://schemas.microsoft.com/office/drawing/2014/main" id="{85B43E76-36A9-4667-852E-AD239EC04C43}"/>
                  </a:ext>
                </a:extLst>
              </p:cNvPr>
              <p:cNvSpPr>
                <a:spLocks noChangeArrowheads="1"/>
              </p:cNvSpPr>
              <p:nvPr/>
            </p:nvSpPr>
            <p:spPr bwMode="auto">
              <a:xfrm>
                <a:off x="4360863" y="3060701"/>
                <a:ext cx="74613" cy="74613"/>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68" name="Freeform 271">
                <a:extLst>
                  <a:ext uri="{FF2B5EF4-FFF2-40B4-BE49-F238E27FC236}">
                    <a16:creationId xmlns:a16="http://schemas.microsoft.com/office/drawing/2014/main" id="{DFF4B198-89FE-47D5-B7B7-8C893ABCC5FF}"/>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69" name="Oval 272">
                <a:extLst>
                  <a:ext uri="{FF2B5EF4-FFF2-40B4-BE49-F238E27FC236}">
                    <a16:creationId xmlns:a16="http://schemas.microsoft.com/office/drawing/2014/main" id="{CE8C1F83-6F38-4A0B-8E08-4398BEC1DDBB}"/>
                  </a:ext>
                </a:extLst>
              </p:cNvPr>
              <p:cNvSpPr>
                <a:spLocks noChangeArrowheads="1"/>
              </p:cNvSpPr>
              <p:nvPr/>
            </p:nvSpPr>
            <p:spPr bwMode="auto">
              <a:xfrm>
                <a:off x="4240213" y="3030538"/>
                <a:ext cx="104775" cy="1095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0" name="Freeform 273">
                <a:extLst>
                  <a:ext uri="{FF2B5EF4-FFF2-40B4-BE49-F238E27FC236}">
                    <a16:creationId xmlns:a16="http://schemas.microsoft.com/office/drawing/2014/main" id="{F5C16A34-C88B-42FA-BC46-1C9471DB8B0A}"/>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1" name="Freeform 274">
                <a:extLst>
                  <a:ext uri="{FF2B5EF4-FFF2-40B4-BE49-F238E27FC236}">
                    <a16:creationId xmlns:a16="http://schemas.microsoft.com/office/drawing/2014/main" id="{1D976AB4-49AA-4482-B357-FA665EA7852A}"/>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2" name="Freeform 275">
                <a:extLst>
                  <a:ext uri="{FF2B5EF4-FFF2-40B4-BE49-F238E27FC236}">
                    <a16:creationId xmlns:a16="http://schemas.microsoft.com/office/drawing/2014/main" id="{40CDCACF-1136-47C8-A50F-2C6DCEFC7055}"/>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73" name="Freeform 276">
                <a:extLst>
                  <a:ext uri="{FF2B5EF4-FFF2-40B4-BE49-F238E27FC236}">
                    <a16:creationId xmlns:a16="http://schemas.microsoft.com/office/drawing/2014/main" id="{E1D8459C-3776-4E84-AC6C-5275955B3DDE}"/>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sp>
          <p:nvSpPr>
            <p:cNvPr id="164" name="Rectangle 163">
              <a:extLst>
                <a:ext uri="{FF2B5EF4-FFF2-40B4-BE49-F238E27FC236}">
                  <a16:creationId xmlns:a16="http://schemas.microsoft.com/office/drawing/2014/main" id="{3E886A0B-A097-4934-BAAA-53B791623B0B}"/>
                </a:ext>
              </a:extLst>
            </p:cNvPr>
            <p:cNvSpPr/>
            <p:nvPr/>
          </p:nvSpPr>
          <p:spPr>
            <a:xfrm>
              <a:off x="8578718" y="5542207"/>
              <a:ext cx="2488295" cy="246221"/>
            </a:xfrm>
            <a:prstGeom prst="rect">
              <a:avLst/>
            </a:prstGeom>
          </p:spPr>
          <p:txBody>
            <a:bodyPr wrap="square" lIns="0" tIns="0" rIns="0" bIns="0">
              <a:spAutoFit/>
            </a:bodyPr>
            <a:lstStyle/>
            <a:p>
              <a:r>
                <a:rPr lang="en-US" sz="1600" i="1" dirty="0">
                  <a:solidFill>
                    <a:srgbClr val="16286E"/>
                  </a:solidFill>
                  <a:cs typeface="Segoe UI" panose="020B0502040204020203" pitchFamily="34" charset="0"/>
                </a:rPr>
                <a:t>Profit &amp; Lost Analytics </a:t>
              </a:r>
            </a:p>
          </p:txBody>
        </p:sp>
      </p:grpSp>
      <p:sp>
        <p:nvSpPr>
          <p:cNvPr id="4" name="Title 3" hidden="1">
            <a:extLst>
              <a:ext uri="{FF2B5EF4-FFF2-40B4-BE49-F238E27FC236}">
                <a16:creationId xmlns:a16="http://schemas.microsoft.com/office/drawing/2014/main" id="{2784E464-B64A-4614-9350-2C88DBD46AB5}"/>
              </a:ext>
            </a:extLst>
          </p:cNvPr>
          <p:cNvSpPr>
            <a:spLocks noGrp="1"/>
          </p:cNvSpPr>
          <p:nvPr>
            <p:ph type="title"/>
          </p:nvPr>
        </p:nvSpPr>
        <p:spPr/>
        <p:txBody>
          <a:bodyPr/>
          <a:lstStyle/>
          <a:p>
            <a:r>
              <a:rPr lang="en-US" dirty="0"/>
              <a:t>Platform intro</a:t>
            </a:r>
          </a:p>
        </p:txBody>
      </p:sp>
    </p:spTree>
    <p:extLst>
      <p:ext uri="{BB962C8B-B14F-4D97-AF65-F5344CB8AC3E}">
        <p14:creationId xmlns:p14="http://schemas.microsoft.com/office/powerpoint/2010/main" val="374002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CDF0-20E4-42EB-A939-E751FFB8EB9E}"/>
              </a:ext>
            </a:extLst>
          </p:cNvPr>
          <p:cNvSpPr txBox="1"/>
          <p:nvPr/>
        </p:nvSpPr>
        <p:spPr>
          <a:xfrm>
            <a:off x="726781" y="865651"/>
            <a:ext cx="6224717"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t>It’s a self-service solution for eCommerce companies that can be managed by the analytics team and they can give access to other departments like Sales, Marketing and Finance.</a:t>
            </a:r>
            <a:endParaRPr lang="en-US" dirty="0"/>
          </a:p>
        </p:txBody>
      </p:sp>
      <p:sp>
        <p:nvSpPr>
          <p:cNvPr id="3" name="TextBox 2">
            <a:extLst>
              <a:ext uri="{FF2B5EF4-FFF2-40B4-BE49-F238E27FC236}">
                <a16:creationId xmlns:a16="http://schemas.microsoft.com/office/drawing/2014/main" id="{CE6AF7FE-5978-4B5F-90E1-044AC25EC230}"/>
              </a:ext>
            </a:extLst>
          </p:cNvPr>
          <p:cNvSpPr txBox="1"/>
          <p:nvPr/>
        </p:nvSpPr>
        <p:spPr>
          <a:xfrm>
            <a:off x="726781" y="273553"/>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dirty="0"/>
              <a:t>How it works</a:t>
            </a:r>
          </a:p>
        </p:txBody>
      </p:sp>
      <p:pic>
        <p:nvPicPr>
          <p:cNvPr id="163" name="Picture 162" descr="This image is of two sets of hands putting puzzle pieces together.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Title 52" hidden="1">
            <a:extLst>
              <a:ext uri="{FF2B5EF4-FFF2-40B4-BE49-F238E27FC236}">
                <a16:creationId xmlns:a16="http://schemas.microsoft.com/office/drawing/2014/main" id="{6BCAF586-A14B-4A3B-A249-655ADDBB3A4C}"/>
              </a:ext>
            </a:extLst>
          </p:cNvPr>
          <p:cNvSpPr>
            <a:spLocks noGrp="1"/>
          </p:cNvSpPr>
          <p:nvPr>
            <p:ph type="title"/>
          </p:nvPr>
        </p:nvSpPr>
        <p:spPr/>
        <p:txBody>
          <a:bodyPr/>
          <a:lstStyle/>
          <a:p>
            <a:r>
              <a:rPr lang="en-US" dirty="0"/>
              <a:t>How it works 1</a:t>
            </a:r>
          </a:p>
        </p:txBody>
      </p:sp>
      <p:sp>
        <p:nvSpPr>
          <p:cNvPr id="63" name="TextBox 62">
            <a:extLst>
              <a:ext uri="{FF2B5EF4-FFF2-40B4-BE49-F238E27FC236}">
                <a16:creationId xmlns:a16="http://schemas.microsoft.com/office/drawing/2014/main" id="{DFCAC82A-2E35-48FF-8AB6-8B352BA8485E}"/>
              </a:ext>
            </a:extLst>
          </p:cNvPr>
          <p:cNvSpPr txBox="1"/>
          <p:nvPr/>
        </p:nvSpPr>
        <p:spPr>
          <a:xfrm>
            <a:off x="1378491" y="3067022"/>
            <a:ext cx="4231198" cy="49244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a:latin typeface="Segoe UI" panose="020B0502040204020203" pitchFamily="34" charset="0"/>
              </a:rPr>
              <a:t>Select marketplace form the setting and login with the credentials Like Amazon, eBay, etc.</a:t>
            </a:r>
          </a:p>
        </p:txBody>
      </p:sp>
      <p:sp>
        <p:nvSpPr>
          <p:cNvPr id="64" name="TextBox 63">
            <a:extLst>
              <a:ext uri="{FF2B5EF4-FFF2-40B4-BE49-F238E27FC236}">
                <a16:creationId xmlns:a16="http://schemas.microsoft.com/office/drawing/2014/main" id="{BB13D67E-B1A0-4BFA-A7B4-F719BD2CBDD0}"/>
              </a:ext>
            </a:extLst>
          </p:cNvPr>
          <p:cNvSpPr txBox="1"/>
          <p:nvPr/>
        </p:nvSpPr>
        <p:spPr>
          <a:xfrm>
            <a:off x="726781" y="2687057"/>
            <a:ext cx="464398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latin typeface="Segoe UI" panose="020B0502040204020203" pitchFamily="34" charset="0"/>
              </a:rPr>
              <a:t>Step 2: Integration:</a:t>
            </a:r>
            <a:endParaRPr lang="en-US" dirty="0">
              <a:latin typeface="Segoe UI" panose="020B0502040204020203" pitchFamily="34" charset="0"/>
            </a:endParaRPr>
          </a:p>
        </p:txBody>
      </p:sp>
      <p:sp>
        <p:nvSpPr>
          <p:cNvPr id="4" name="TextBox 3">
            <a:extLst>
              <a:ext uri="{FF2B5EF4-FFF2-40B4-BE49-F238E27FC236}">
                <a16:creationId xmlns:a16="http://schemas.microsoft.com/office/drawing/2014/main" id="{171A55DA-183A-4D18-85CD-0F3BC09D5269}"/>
              </a:ext>
            </a:extLst>
          </p:cNvPr>
          <p:cNvSpPr txBox="1"/>
          <p:nvPr/>
        </p:nvSpPr>
        <p:spPr>
          <a:xfrm>
            <a:off x="726781" y="1904279"/>
            <a:ext cx="464398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latin typeface="Segoe UI" panose="020B0502040204020203" pitchFamily="34" charset="0"/>
              </a:rPr>
              <a:t>Step 1: Select your package:</a:t>
            </a:r>
          </a:p>
        </p:txBody>
      </p:sp>
      <p:sp>
        <p:nvSpPr>
          <p:cNvPr id="66" name="TextBox 65">
            <a:extLst>
              <a:ext uri="{FF2B5EF4-FFF2-40B4-BE49-F238E27FC236}">
                <a16:creationId xmlns:a16="http://schemas.microsoft.com/office/drawing/2014/main" id="{85E5ED16-0ED0-4D65-B442-544F84A1B9EA}"/>
              </a:ext>
            </a:extLst>
          </p:cNvPr>
          <p:cNvSpPr txBox="1"/>
          <p:nvPr/>
        </p:nvSpPr>
        <p:spPr>
          <a:xfrm>
            <a:off x="1378491" y="2250854"/>
            <a:ext cx="464398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a:latin typeface="Segoe UI" panose="020B0502040204020203" pitchFamily="34" charset="0"/>
              </a:rPr>
              <a:t>Sing up and create account.</a:t>
            </a:r>
          </a:p>
        </p:txBody>
      </p:sp>
      <p:sp>
        <p:nvSpPr>
          <p:cNvPr id="67" name="TextBox 66">
            <a:extLst>
              <a:ext uri="{FF2B5EF4-FFF2-40B4-BE49-F238E27FC236}">
                <a16:creationId xmlns:a16="http://schemas.microsoft.com/office/drawing/2014/main" id="{B62F7AEC-9D47-48BE-839E-85B4FD9CD2C0}"/>
              </a:ext>
            </a:extLst>
          </p:cNvPr>
          <p:cNvSpPr txBox="1"/>
          <p:nvPr/>
        </p:nvSpPr>
        <p:spPr>
          <a:xfrm>
            <a:off x="726781" y="4459157"/>
            <a:ext cx="464398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latin typeface="Segoe UI" panose="020B0502040204020203" pitchFamily="34" charset="0"/>
              </a:rPr>
              <a:t>Step 3: Connect products source:</a:t>
            </a:r>
            <a:endParaRPr lang="en-US" dirty="0">
              <a:latin typeface="Segoe UI" panose="020B0502040204020203" pitchFamily="34" charset="0"/>
            </a:endParaRPr>
          </a:p>
        </p:txBody>
      </p:sp>
      <p:sp>
        <p:nvSpPr>
          <p:cNvPr id="68" name="TextBox 67">
            <a:extLst>
              <a:ext uri="{FF2B5EF4-FFF2-40B4-BE49-F238E27FC236}">
                <a16:creationId xmlns:a16="http://schemas.microsoft.com/office/drawing/2014/main" id="{582F752B-15D1-4165-9C04-1D0B21F22A48}"/>
              </a:ext>
            </a:extLst>
          </p:cNvPr>
          <p:cNvSpPr txBox="1"/>
          <p:nvPr/>
        </p:nvSpPr>
        <p:spPr>
          <a:xfrm>
            <a:off x="1415254" y="4772249"/>
            <a:ext cx="3992272"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a:latin typeface="Segoe UI" panose="020B0502040204020203" pitchFamily="34" charset="0"/>
              </a:rPr>
              <a:t>Connect the product source to pull the product details like Selling price, Item Cost, Shipping cost. </a:t>
            </a:r>
          </a:p>
        </p:txBody>
      </p:sp>
      <p:sp>
        <p:nvSpPr>
          <p:cNvPr id="69" name="TextBox 68">
            <a:extLst>
              <a:ext uri="{FF2B5EF4-FFF2-40B4-BE49-F238E27FC236}">
                <a16:creationId xmlns:a16="http://schemas.microsoft.com/office/drawing/2014/main" id="{B2EA9ED5-A3C9-4295-B716-C316A6DFD032}"/>
              </a:ext>
            </a:extLst>
          </p:cNvPr>
          <p:cNvSpPr txBox="1"/>
          <p:nvPr/>
        </p:nvSpPr>
        <p:spPr>
          <a:xfrm>
            <a:off x="1376780" y="3756427"/>
            <a:ext cx="4232909" cy="49244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a:latin typeface="Segoe UI" panose="020B0502040204020203" pitchFamily="34" charset="0"/>
              </a:rPr>
              <a:t>Select the Advertising tools like Google AdWords, Facebook Ads, Email marketing, etc.</a:t>
            </a:r>
          </a:p>
        </p:txBody>
      </p:sp>
      <p:sp>
        <p:nvSpPr>
          <p:cNvPr id="70" name="TextBox 69">
            <a:extLst>
              <a:ext uri="{FF2B5EF4-FFF2-40B4-BE49-F238E27FC236}">
                <a16:creationId xmlns:a16="http://schemas.microsoft.com/office/drawing/2014/main" id="{0510ADD9-71EE-404E-B5F9-69F3D4C0F13D}"/>
              </a:ext>
            </a:extLst>
          </p:cNvPr>
          <p:cNvSpPr txBox="1"/>
          <p:nvPr/>
        </p:nvSpPr>
        <p:spPr>
          <a:xfrm>
            <a:off x="726781" y="5788071"/>
            <a:ext cx="4643982"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latin typeface="Segoe UI" panose="020B0502040204020203" pitchFamily="34" charset="0"/>
              </a:rPr>
              <a:t>Step 4: Enjoy the Dashboard</a:t>
            </a:r>
            <a:endParaRPr lang="en-US" dirty="0">
              <a:latin typeface="Segoe UI" panose="020B0502040204020203" pitchFamily="34" charset="0"/>
            </a:endParaRPr>
          </a:p>
        </p:txBody>
      </p:sp>
    </p:spTree>
    <p:extLst>
      <p:ext uri="{BB962C8B-B14F-4D97-AF65-F5344CB8AC3E}">
        <p14:creationId xmlns:p14="http://schemas.microsoft.com/office/powerpoint/2010/main" val="222538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6AF7FE-5978-4B5F-90E1-044AC25EC230}"/>
              </a:ext>
            </a:extLst>
          </p:cNvPr>
          <p:cNvSpPr txBox="1"/>
          <p:nvPr/>
        </p:nvSpPr>
        <p:spPr>
          <a:xfrm>
            <a:off x="833119" y="1122363"/>
            <a:ext cx="4497887" cy="2387600"/>
          </a:xfrm>
          <a:prstGeom prst="rect">
            <a:avLst/>
          </a:prstGeom>
        </p:spPr>
        <p:txBody>
          <a:bodyPr vert="horz" lIns="91440" tIns="45720" rIns="91440" bIns="45720" rtlCol="0" anchor="b">
            <a:norm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nSpc>
                <a:spcPct val="90000"/>
              </a:lnSpc>
              <a:spcBef>
                <a:spcPct val="0"/>
              </a:spcBef>
              <a:spcAft>
                <a:spcPts val="600"/>
              </a:spcAft>
            </a:pPr>
            <a:r>
              <a:rPr lang="en-US" sz="5400" kern="1200">
                <a:solidFill>
                  <a:schemeClr val="tx1"/>
                </a:solidFill>
                <a:latin typeface="+mj-lt"/>
                <a:ea typeface="+mj-ea"/>
                <a:cs typeface="+mj-cs"/>
              </a:rPr>
              <a:t>How it works</a:t>
            </a:r>
          </a:p>
        </p:txBody>
      </p:sp>
      <p:pic>
        <p:nvPicPr>
          <p:cNvPr id="11" name="Picture 10">
            <a:extLst>
              <a:ext uri="{FF2B5EF4-FFF2-40B4-BE49-F238E27FC236}">
                <a16:creationId xmlns:a16="http://schemas.microsoft.com/office/drawing/2014/main" id="{F8E73F3C-4FF4-4652-9663-05E93A1CAED2}"/>
              </a:ext>
            </a:extLst>
          </p:cNvPr>
          <p:cNvPicPr>
            <a:picLocks noChangeAspect="1"/>
          </p:cNvPicPr>
          <p:nvPr/>
        </p:nvPicPr>
        <p:blipFill>
          <a:blip r:embed="rId3"/>
          <a:stretch>
            <a:fillRect/>
          </a:stretch>
        </p:blipFill>
        <p:spPr>
          <a:xfrm>
            <a:off x="5134077" y="106561"/>
            <a:ext cx="3377479" cy="189138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E232088-DEA1-407F-AEDC-0363B01557A3}"/>
              </a:ext>
            </a:extLst>
          </p:cNvPr>
          <p:cNvPicPr>
            <a:picLocks noChangeAspect="1"/>
          </p:cNvPicPr>
          <p:nvPr/>
        </p:nvPicPr>
        <p:blipFill>
          <a:blip r:embed="rId4"/>
          <a:stretch>
            <a:fillRect/>
          </a:stretch>
        </p:blipFill>
        <p:spPr>
          <a:xfrm>
            <a:off x="5826685" y="2228769"/>
            <a:ext cx="2343783" cy="2435100"/>
          </a:xfrm>
          <a:prstGeom prst="rect">
            <a:avLst/>
          </a:prstGeom>
        </p:spPr>
      </p:pic>
      <p:pic>
        <p:nvPicPr>
          <p:cNvPr id="163" name="Picture 162" descr="This image is of two sets of hands putting puzzle pieces together. ">
            <a:extLst>
              <a:ext uri="{FF2B5EF4-FFF2-40B4-BE49-F238E27FC236}">
                <a16:creationId xmlns:a16="http://schemas.microsoft.com/office/drawing/2014/main" id="{AB835B29-19DB-41C9-9C29-FB52358C44C7}"/>
              </a:ext>
            </a:extLst>
          </p:cNvPr>
          <p:cNvPicPr>
            <a:picLocks noChangeAspect="1"/>
          </p:cNvPicPr>
          <p:nvPr/>
        </p:nvPicPr>
        <p:blipFill rotWithShape="1">
          <a:blip r:embed="rId5"/>
          <a:srcRect r="15224"/>
          <a:stretch/>
        </p:blipFill>
        <p:spPr>
          <a:xfrm>
            <a:off x="1890009" y="4178681"/>
            <a:ext cx="1651503" cy="24351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4B6895D-EF19-4FEB-AE31-89C29318CCFC}"/>
              </a:ext>
            </a:extLst>
          </p:cNvPr>
          <p:cNvPicPr>
            <a:picLocks noChangeAspect="1"/>
          </p:cNvPicPr>
          <p:nvPr/>
        </p:nvPicPr>
        <p:blipFill>
          <a:blip r:embed="rId6"/>
          <a:stretch>
            <a:fillRect/>
          </a:stretch>
        </p:blipFill>
        <p:spPr>
          <a:xfrm>
            <a:off x="4586014" y="4609860"/>
            <a:ext cx="4110607" cy="200392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B49AD3F-1346-4AD5-8151-F0424AB44D8F}"/>
              </a:ext>
            </a:extLst>
          </p:cNvPr>
          <p:cNvPicPr>
            <a:picLocks noChangeAspect="1"/>
          </p:cNvPicPr>
          <p:nvPr/>
        </p:nvPicPr>
        <p:blipFill>
          <a:blip r:embed="rId7"/>
          <a:stretch>
            <a:fillRect/>
          </a:stretch>
        </p:blipFill>
        <p:spPr>
          <a:xfrm>
            <a:off x="9178591" y="301132"/>
            <a:ext cx="2734890" cy="1716143"/>
          </a:xfrm>
          <a:prstGeom prst="rect">
            <a:avLst/>
          </a:prstGeom>
        </p:spPr>
      </p:pic>
      <p:cxnSp>
        <p:nvCxnSpPr>
          <p:cNvPr id="236" name="Straight Connector 219">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56858"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F264688D-8809-477B-8DED-CC719EED9240}"/>
              </a:ext>
            </a:extLst>
          </p:cNvPr>
          <p:cNvPicPr>
            <a:picLocks noChangeAspect="1"/>
          </p:cNvPicPr>
          <p:nvPr/>
        </p:nvPicPr>
        <p:blipFill>
          <a:blip r:embed="rId8"/>
          <a:stretch>
            <a:fillRect/>
          </a:stretch>
        </p:blipFill>
        <p:spPr>
          <a:xfrm>
            <a:off x="9017096" y="4711297"/>
            <a:ext cx="2907583" cy="1977156"/>
          </a:xfrm>
          <a:prstGeom prst="rect">
            <a:avLst/>
          </a:prstGeom>
        </p:spPr>
      </p:pic>
      <p:cxnSp>
        <p:nvCxnSpPr>
          <p:cNvPr id="237" name="Straight Connector 221">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228770"/>
            <a:ext cx="609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23">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750" y="4581803"/>
            <a:ext cx="605525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3" name="Title 52" hidden="1">
            <a:extLst>
              <a:ext uri="{FF2B5EF4-FFF2-40B4-BE49-F238E27FC236}">
                <a16:creationId xmlns:a16="http://schemas.microsoft.com/office/drawing/2014/main" id="{6BCAF586-A14B-4A3B-A249-655ADDBB3A4C}"/>
              </a:ext>
            </a:extLst>
          </p:cNvPr>
          <p:cNvSpPr>
            <a:spLocks noGrp="1"/>
          </p:cNvSpPr>
          <p:nvPr>
            <p:ph type="title"/>
          </p:nvPr>
        </p:nvSpPr>
        <p:spPr/>
        <p:txBody>
          <a:bodyPr/>
          <a:lstStyle/>
          <a:p>
            <a:r>
              <a:rPr lang="en-US" dirty="0"/>
              <a:t>How it works</a:t>
            </a:r>
            <a:r>
              <a:rPr lang="en-US" baseline="0" dirty="0"/>
              <a:t> 2</a:t>
            </a:r>
            <a:endParaRPr lang="en-US" dirty="0"/>
          </a:p>
        </p:txBody>
      </p:sp>
      <p:pic>
        <p:nvPicPr>
          <p:cNvPr id="2" name="Picture 1">
            <a:extLst>
              <a:ext uri="{FF2B5EF4-FFF2-40B4-BE49-F238E27FC236}">
                <a16:creationId xmlns:a16="http://schemas.microsoft.com/office/drawing/2014/main" id="{1E5A8CA5-D149-49BD-971C-BF3B13094AE1}"/>
              </a:ext>
            </a:extLst>
          </p:cNvPr>
          <p:cNvPicPr>
            <a:picLocks noChangeAspect="1"/>
          </p:cNvPicPr>
          <p:nvPr/>
        </p:nvPicPr>
        <p:blipFill>
          <a:blip r:embed="rId9"/>
          <a:stretch>
            <a:fillRect/>
          </a:stretch>
        </p:blipFill>
        <p:spPr>
          <a:xfrm>
            <a:off x="9202161" y="2469681"/>
            <a:ext cx="2722518" cy="1900626"/>
          </a:xfrm>
          <a:prstGeom prst="rect">
            <a:avLst/>
          </a:prstGeom>
        </p:spPr>
      </p:pic>
    </p:spTree>
    <p:extLst>
      <p:ext uri="{BB962C8B-B14F-4D97-AF65-F5344CB8AC3E}">
        <p14:creationId xmlns:p14="http://schemas.microsoft.com/office/powerpoint/2010/main" val="22448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descr="This image is an illustration of a man with a beard. ">
            <a:extLst>
              <a:ext uri="{FF2B5EF4-FFF2-40B4-BE49-F238E27FC236}">
                <a16:creationId xmlns:a16="http://schemas.microsoft.com/office/drawing/2014/main" id="{F32A5E08-DAB7-4688-9995-64BE90AA2F83}"/>
              </a:ext>
            </a:extLst>
          </p:cNvPr>
          <p:cNvGrpSpPr/>
          <p:nvPr/>
        </p:nvGrpSpPr>
        <p:grpSpPr>
          <a:xfrm>
            <a:off x="0" y="3095995"/>
            <a:ext cx="2757742" cy="3762005"/>
            <a:chOff x="117404" y="1951388"/>
            <a:chExt cx="3810340" cy="5197917"/>
          </a:xfrm>
        </p:grpSpPr>
        <p:sp>
          <p:nvSpPr>
            <p:cNvPr id="25" name="Oval 24">
              <a:extLst>
                <a:ext uri="{FF2B5EF4-FFF2-40B4-BE49-F238E27FC236}">
                  <a16:creationId xmlns:a16="http://schemas.microsoft.com/office/drawing/2014/main" id="{EEAF1E36-1F6F-484C-9CA3-D7321F33C7EE}"/>
                </a:ext>
              </a:extLst>
            </p:cNvPr>
            <p:cNvSpPr/>
            <p:nvPr/>
          </p:nvSpPr>
          <p:spPr>
            <a:xfrm>
              <a:off x="218769" y="2438400"/>
              <a:ext cx="3131996" cy="3131996"/>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182ED547-BB7E-4187-9E8C-EA8699D2D1A2}"/>
                </a:ext>
              </a:extLst>
            </p:cNvPr>
            <p:cNvGrpSpPr/>
            <p:nvPr/>
          </p:nvGrpSpPr>
          <p:grpSpPr>
            <a:xfrm>
              <a:off x="524849" y="2442817"/>
              <a:ext cx="2749416" cy="4706488"/>
              <a:chOff x="209099" y="1340526"/>
              <a:chExt cx="3468002" cy="5936574"/>
            </a:xfrm>
          </p:grpSpPr>
          <p:sp>
            <p:nvSpPr>
              <p:cNvPr id="9" name="Freeform 5">
                <a:extLst>
                  <a:ext uri="{FF2B5EF4-FFF2-40B4-BE49-F238E27FC236}">
                    <a16:creationId xmlns:a16="http://schemas.microsoft.com/office/drawing/2014/main" id="{C8571C14-2F27-4E34-B686-6E2CDCF3BA1E}"/>
                  </a:ext>
                </a:extLst>
              </p:cNvPr>
              <p:cNvSpPr>
                <a:spLocks/>
              </p:cNvSpPr>
              <p:nvPr/>
            </p:nvSpPr>
            <p:spPr bwMode="auto">
              <a:xfrm>
                <a:off x="2096528" y="3310241"/>
                <a:ext cx="1340572" cy="1498286"/>
              </a:xfrm>
              <a:custGeom>
                <a:avLst/>
                <a:gdLst>
                  <a:gd name="T0" fmla="*/ 210 w 502"/>
                  <a:gd name="T1" fmla="*/ 73 h 562"/>
                  <a:gd name="T2" fmla="*/ 463 w 502"/>
                  <a:gd name="T3" fmla="*/ 365 h 562"/>
                  <a:gd name="T4" fmla="*/ 463 w 502"/>
                  <a:gd name="T5" fmla="*/ 549 h 562"/>
                  <a:gd name="T6" fmla="*/ 81 w 502"/>
                  <a:gd name="T7" fmla="*/ 311 h 562"/>
                  <a:gd name="T8" fmla="*/ 48 w 502"/>
                  <a:gd name="T9" fmla="*/ 5 h 562"/>
                  <a:gd name="T10" fmla="*/ 210 w 502"/>
                  <a:gd name="T11" fmla="*/ 73 h 562"/>
                </a:gdLst>
                <a:ahLst/>
                <a:cxnLst>
                  <a:cxn ang="0">
                    <a:pos x="T0" y="T1"/>
                  </a:cxn>
                  <a:cxn ang="0">
                    <a:pos x="T2" y="T3"/>
                  </a:cxn>
                  <a:cxn ang="0">
                    <a:pos x="T4" y="T5"/>
                  </a:cxn>
                  <a:cxn ang="0">
                    <a:pos x="T6" y="T7"/>
                  </a:cxn>
                  <a:cxn ang="0">
                    <a:pos x="T8" y="T9"/>
                  </a:cxn>
                  <a:cxn ang="0">
                    <a:pos x="T10" y="T11"/>
                  </a:cxn>
                </a:cxnLst>
                <a:rect l="0" t="0" r="r" b="b"/>
                <a:pathLst>
                  <a:path w="502" h="562">
                    <a:moveTo>
                      <a:pt x="210" y="73"/>
                    </a:moveTo>
                    <a:cubicBezTo>
                      <a:pt x="210" y="73"/>
                      <a:pt x="450" y="325"/>
                      <a:pt x="463" y="365"/>
                    </a:cubicBezTo>
                    <a:cubicBezTo>
                      <a:pt x="475" y="405"/>
                      <a:pt x="502" y="535"/>
                      <a:pt x="463" y="549"/>
                    </a:cubicBezTo>
                    <a:cubicBezTo>
                      <a:pt x="423" y="562"/>
                      <a:pt x="161" y="540"/>
                      <a:pt x="81" y="311"/>
                    </a:cubicBezTo>
                    <a:cubicBezTo>
                      <a:pt x="0" y="81"/>
                      <a:pt x="30" y="9"/>
                      <a:pt x="48" y="5"/>
                    </a:cubicBezTo>
                    <a:cubicBezTo>
                      <a:pt x="66" y="0"/>
                      <a:pt x="157" y="17"/>
                      <a:pt x="210" y="73"/>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a:extLst>
                  <a:ext uri="{FF2B5EF4-FFF2-40B4-BE49-F238E27FC236}">
                    <a16:creationId xmlns:a16="http://schemas.microsoft.com/office/drawing/2014/main" id="{600A3A6C-7791-471C-A365-60A8E27824DF}"/>
                  </a:ext>
                </a:extLst>
              </p:cNvPr>
              <p:cNvSpPr>
                <a:spLocks/>
              </p:cNvSpPr>
              <p:nvPr/>
            </p:nvSpPr>
            <p:spPr bwMode="auto">
              <a:xfrm>
                <a:off x="1614814" y="1340526"/>
                <a:ext cx="1248001" cy="2249144"/>
              </a:xfrm>
              <a:custGeom>
                <a:avLst/>
                <a:gdLst>
                  <a:gd name="T0" fmla="*/ 413 w 467"/>
                  <a:gd name="T1" fmla="*/ 409 h 844"/>
                  <a:gd name="T2" fmla="*/ 420 w 467"/>
                  <a:gd name="T3" fmla="*/ 446 h 844"/>
                  <a:gd name="T4" fmla="*/ 410 w 467"/>
                  <a:gd name="T5" fmla="*/ 586 h 844"/>
                  <a:gd name="T6" fmla="*/ 431 w 467"/>
                  <a:gd name="T7" fmla="*/ 664 h 844"/>
                  <a:gd name="T8" fmla="*/ 371 w 467"/>
                  <a:gd name="T9" fmla="*/ 820 h 844"/>
                  <a:gd name="T10" fmla="*/ 99 w 467"/>
                  <a:gd name="T11" fmla="*/ 595 h 844"/>
                  <a:gd name="T12" fmla="*/ 87 w 467"/>
                  <a:gd name="T13" fmla="*/ 476 h 844"/>
                  <a:gd name="T14" fmla="*/ 87 w 467"/>
                  <a:gd name="T15" fmla="*/ 475 h 844"/>
                  <a:gd name="T16" fmla="*/ 93 w 467"/>
                  <a:gd name="T17" fmla="*/ 438 h 844"/>
                  <a:gd name="T18" fmla="*/ 0 w 467"/>
                  <a:gd name="T19" fmla="*/ 380 h 844"/>
                  <a:gd name="T20" fmla="*/ 39 w 467"/>
                  <a:gd name="T21" fmla="*/ 228 h 844"/>
                  <a:gd name="T22" fmla="*/ 62 w 467"/>
                  <a:gd name="T23" fmla="*/ 98 h 844"/>
                  <a:gd name="T24" fmla="*/ 31 w 467"/>
                  <a:gd name="T25" fmla="*/ 98 h 844"/>
                  <a:gd name="T26" fmla="*/ 146 w 467"/>
                  <a:gd name="T27" fmla="*/ 4 h 844"/>
                  <a:gd name="T28" fmla="*/ 205 w 467"/>
                  <a:gd name="T29" fmla="*/ 14 h 844"/>
                  <a:gd name="T30" fmla="*/ 297 w 467"/>
                  <a:gd name="T31" fmla="*/ 15 h 844"/>
                  <a:gd name="T32" fmla="*/ 413 w 467"/>
                  <a:gd name="T33" fmla="*/ 49 h 844"/>
                  <a:gd name="T34" fmla="*/ 422 w 467"/>
                  <a:gd name="T35" fmla="*/ 72 h 844"/>
                  <a:gd name="T36" fmla="*/ 424 w 467"/>
                  <a:gd name="T37" fmla="*/ 86 h 844"/>
                  <a:gd name="T38" fmla="*/ 410 w 467"/>
                  <a:gd name="T39" fmla="*/ 124 h 844"/>
                  <a:gd name="T40" fmla="*/ 432 w 467"/>
                  <a:gd name="T41" fmla="*/ 249 h 844"/>
                  <a:gd name="T42" fmla="*/ 446 w 467"/>
                  <a:gd name="T43" fmla="*/ 374 h 844"/>
                  <a:gd name="T44" fmla="*/ 446 w 467"/>
                  <a:gd name="T45" fmla="*/ 409 h 844"/>
                  <a:gd name="T46" fmla="*/ 413 w 467"/>
                  <a:gd name="T47" fmla="*/ 40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844">
                    <a:moveTo>
                      <a:pt x="413" y="409"/>
                    </a:moveTo>
                    <a:cubicBezTo>
                      <a:pt x="413" y="409"/>
                      <a:pt x="425" y="426"/>
                      <a:pt x="420" y="446"/>
                    </a:cubicBezTo>
                    <a:cubicBezTo>
                      <a:pt x="415" y="465"/>
                      <a:pt x="385" y="526"/>
                      <a:pt x="410" y="586"/>
                    </a:cubicBezTo>
                    <a:cubicBezTo>
                      <a:pt x="418" y="605"/>
                      <a:pt x="427" y="633"/>
                      <a:pt x="431" y="664"/>
                    </a:cubicBezTo>
                    <a:cubicBezTo>
                      <a:pt x="441" y="728"/>
                      <a:pt x="433" y="803"/>
                      <a:pt x="371" y="820"/>
                    </a:cubicBezTo>
                    <a:cubicBezTo>
                      <a:pt x="280" y="844"/>
                      <a:pt x="123" y="754"/>
                      <a:pt x="99" y="595"/>
                    </a:cubicBezTo>
                    <a:cubicBezTo>
                      <a:pt x="91" y="536"/>
                      <a:pt x="87" y="499"/>
                      <a:pt x="87" y="476"/>
                    </a:cubicBezTo>
                    <a:cubicBezTo>
                      <a:pt x="87" y="475"/>
                      <a:pt x="87" y="475"/>
                      <a:pt x="87" y="475"/>
                    </a:cubicBezTo>
                    <a:cubicBezTo>
                      <a:pt x="86" y="437"/>
                      <a:pt x="93" y="438"/>
                      <a:pt x="93" y="438"/>
                    </a:cubicBezTo>
                    <a:cubicBezTo>
                      <a:pt x="0" y="380"/>
                      <a:pt x="0" y="380"/>
                      <a:pt x="0" y="380"/>
                    </a:cubicBezTo>
                    <a:cubicBezTo>
                      <a:pt x="0" y="380"/>
                      <a:pt x="42" y="270"/>
                      <a:pt x="39" y="228"/>
                    </a:cubicBezTo>
                    <a:cubicBezTo>
                      <a:pt x="36" y="186"/>
                      <a:pt x="19" y="171"/>
                      <a:pt x="62" y="98"/>
                    </a:cubicBezTo>
                    <a:cubicBezTo>
                      <a:pt x="31" y="98"/>
                      <a:pt x="31" y="98"/>
                      <a:pt x="31" y="98"/>
                    </a:cubicBezTo>
                    <a:cubicBezTo>
                      <a:pt x="31" y="98"/>
                      <a:pt x="46" y="13"/>
                      <a:pt x="146" y="4"/>
                    </a:cubicBezTo>
                    <a:cubicBezTo>
                      <a:pt x="146" y="4"/>
                      <a:pt x="177" y="0"/>
                      <a:pt x="205" y="14"/>
                    </a:cubicBezTo>
                    <a:cubicBezTo>
                      <a:pt x="232" y="28"/>
                      <a:pt x="262" y="22"/>
                      <a:pt x="297" y="15"/>
                    </a:cubicBezTo>
                    <a:cubicBezTo>
                      <a:pt x="332" y="8"/>
                      <a:pt x="393" y="16"/>
                      <a:pt x="413" y="49"/>
                    </a:cubicBezTo>
                    <a:cubicBezTo>
                      <a:pt x="417" y="57"/>
                      <a:pt x="421" y="65"/>
                      <a:pt x="422" y="72"/>
                    </a:cubicBezTo>
                    <a:cubicBezTo>
                      <a:pt x="423" y="77"/>
                      <a:pt x="424" y="82"/>
                      <a:pt x="424" y="86"/>
                    </a:cubicBezTo>
                    <a:cubicBezTo>
                      <a:pt x="425" y="104"/>
                      <a:pt x="418" y="118"/>
                      <a:pt x="410" y="124"/>
                    </a:cubicBezTo>
                    <a:cubicBezTo>
                      <a:pt x="410" y="124"/>
                      <a:pt x="444" y="197"/>
                      <a:pt x="432" y="249"/>
                    </a:cubicBezTo>
                    <a:cubicBezTo>
                      <a:pt x="419" y="300"/>
                      <a:pt x="412" y="315"/>
                      <a:pt x="446" y="374"/>
                    </a:cubicBezTo>
                    <a:cubicBezTo>
                      <a:pt x="446" y="374"/>
                      <a:pt x="467" y="389"/>
                      <a:pt x="446" y="409"/>
                    </a:cubicBezTo>
                    <a:cubicBezTo>
                      <a:pt x="446" y="409"/>
                      <a:pt x="436" y="417"/>
                      <a:pt x="413"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a:extLst>
                  <a:ext uri="{FF2B5EF4-FFF2-40B4-BE49-F238E27FC236}">
                    <a16:creationId xmlns:a16="http://schemas.microsoft.com/office/drawing/2014/main" id="{84D147E2-C5A1-44B2-801C-2CD2E345CE70}"/>
                  </a:ext>
                </a:extLst>
              </p:cNvPr>
              <p:cNvSpPr>
                <a:spLocks/>
              </p:cNvSpPr>
              <p:nvPr/>
            </p:nvSpPr>
            <p:spPr bwMode="auto">
              <a:xfrm>
                <a:off x="1666242" y="1340526"/>
                <a:ext cx="1081715" cy="608572"/>
              </a:xfrm>
              <a:custGeom>
                <a:avLst/>
                <a:gdLst>
                  <a:gd name="T0" fmla="*/ 405 w 405"/>
                  <a:gd name="T1" fmla="*/ 86 h 228"/>
                  <a:gd name="T2" fmla="*/ 178 w 405"/>
                  <a:gd name="T3" fmla="*/ 98 h 228"/>
                  <a:gd name="T4" fmla="*/ 114 w 405"/>
                  <a:gd name="T5" fmla="*/ 186 h 228"/>
                  <a:gd name="T6" fmla="*/ 20 w 405"/>
                  <a:gd name="T7" fmla="*/ 228 h 228"/>
                  <a:gd name="T8" fmla="*/ 43 w 405"/>
                  <a:gd name="T9" fmla="*/ 98 h 228"/>
                  <a:gd name="T10" fmla="*/ 12 w 405"/>
                  <a:gd name="T11" fmla="*/ 98 h 228"/>
                  <a:gd name="T12" fmla="*/ 127 w 405"/>
                  <a:gd name="T13" fmla="*/ 4 h 228"/>
                  <a:gd name="T14" fmla="*/ 186 w 405"/>
                  <a:gd name="T15" fmla="*/ 14 h 228"/>
                  <a:gd name="T16" fmla="*/ 278 w 405"/>
                  <a:gd name="T17" fmla="*/ 15 h 228"/>
                  <a:gd name="T18" fmla="*/ 394 w 405"/>
                  <a:gd name="T19" fmla="*/ 49 h 228"/>
                  <a:gd name="T20" fmla="*/ 403 w 405"/>
                  <a:gd name="T21" fmla="*/ 72 h 228"/>
                  <a:gd name="T22" fmla="*/ 405 w 405"/>
                  <a:gd name="T23" fmla="*/ 8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228">
                    <a:moveTo>
                      <a:pt x="405" y="86"/>
                    </a:moveTo>
                    <a:cubicBezTo>
                      <a:pt x="358" y="84"/>
                      <a:pt x="287" y="87"/>
                      <a:pt x="178" y="98"/>
                    </a:cubicBezTo>
                    <a:cubicBezTo>
                      <a:pt x="178" y="98"/>
                      <a:pt x="118" y="122"/>
                      <a:pt x="114" y="186"/>
                    </a:cubicBezTo>
                    <a:cubicBezTo>
                      <a:pt x="114" y="186"/>
                      <a:pt x="61" y="157"/>
                      <a:pt x="20" y="228"/>
                    </a:cubicBezTo>
                    <a:cubicBezTo>
                      <a:pt x="17" y="186"/>
                      <a:pt x="0" y="171"/>
                      <a:pt x="43" y="98"/>
                    </a:cubicBezTo>
                    <a:cubicBezTo>
                      <a:pt x="12" y="98"/>
                      <a:pt x="12" y="98"/>
                      <a:pt x="12" y="98"/>
                    </a:cubicBezTo>
                    <a:cubicBezTo>
                      <a:pt x="12" y="98"/>
                      <a:pt x="27" y="13"/>
                      <a:pt x="127" y="4"/>
                    </a:cubicBezTo>
                    <a:cubicBezTo>
                      <a:pt x="127" y="4"/>
                      <a:pt x="158" y="0"/>
                      <a:pt x="186" y="14"/>
                    </a:cubicBezTo>
                    <a:cubicBezTo>
                      <a:pt x="213" y="28"/>
                      <a:pt x="243" y="22"/>
                      <a:pt x="278" y="15"/>
                    </a:cubicBezTo>
                    <a:cubicBezTo>
                      <a:pt x="313" y="8"/>
                      <a:pt x="374" y="16"/>
                      <a:pt x="394" y="49"/>
                    </a:cubicBezTo>
                    <a:cubicBezTo>
                      <a:pt x="398" y="57"/>
                      <a:pt x="402" y="65"/>
                      <a:pt x="403" y="72"/>
                    </a:cubicBezTo>
                    <a:cubicBezTo>
                      <a:pt x="404" y="77"/>
                      <a:pt x="405" y="82"/>
                      <a:pt x="405" y="86"/>
                    </a:cubicBezTo>
                    <a:close/>
                  </a:path>
                </a:pathLst>
              </a:custGeom>
              <a:gradFill>
                <a:gsLst>
                  <a:gs pos="0">
                    <a:srgbClr val="6524DE"/>
                  </a:gs>
                  <a:gs pos="76000">
                    <a:srgbClr val="6524DE">
                      <a:alpha val="0"/>
                    </a:srgb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
                <a:extLst>
                  <a:ext uri="{FF2B5EF4-FFF2-40B4-BE49-F238E27FC236}">
                    <a16:creationId xmlns:a16="http://schemas.microsoft.com/office/drawing/2014/main" id="{8C4DC2FE-B668-467A-B05D-874A8610D329}"/>
                  </a:ext>
                </a:extLst>
              </p:cNvPr>
              <p:cNvSpPr>
                <a:spLocks/>
              </p:cNvSpPr>
              <p:nvPr/>
            </p:nvSpPr>
            <p:spPr bwMode="auto">
              <a:xfrm>
                <a:off x="2163386" y="1422812"/>
                <a:ext cx="699429" cy="1808573"/>
              </a:xfrm>
              <a:custGeom>
                <a:avLst/>
                <a:gdLst>
                  <a:gd name="T0" fmla="*/ 208 w 262"/>
                  <a:gd name="T1" fmla="*/ 378 h 678"/>
                  <a:gd name="T2" fmla="*/ 215 w 262"/>
                  <a:gd name="T3" fmla="*/ 415 h 678"/>
                  <a:gd name="T4" fmla="*/ 205 w 262"/>
                  <a:gd name="T5" fmla="*/ 555 h 678"/>
                  <a:gd name="T6" fmla="*/ 226 w 262"/>
                  <a:gd name="T7" fmla="*/ 633 h 678"/>
                  <a:gd name="T8" fmla="*/ 92 w 262"/>
                  <a:gd name="T9" fmla="*/ 411 h 678"/>
                  <a:gd name="T10" fmla="*/ 45 w 262"/>
                  <a:gd name="T11" fmla="*/ 280 h 678"/>
                  <a:gd name="T12" fmla="*/ 23 w 262"/>
                  <a:gd name="T13" fmla="*/ 165 h 678"/>
                  <a:gd name="T14" fmla="*/ 56 w 262"/>
                  <a:gd name="T15" fmla="*/ 82 h 678"/>
                  <a:gd name="T16" fmla="*/ 180 w 262"/>
                  <a:gd name="T17" fmla="*/ 33 h 678"/>
                  <a:gd name="T18" fmla="*/ 217 w 262"/>
                  <a:gd name="T19" fmla="*/ 41 h 678"/>
                  <a:gd name="T20" fmla="*/ 205 w 262"/>
                  <a:gd name="T21" fmla="*/ 93 h 678"/>
                  <a:gd name="T22" fmla="*/ 227 w 262"/>
                  <a:gd name="T23" fmla="*/ 218 h 678"/>
                  <a:gd name="T24" fmla="*/ 241 w 262"/>
                  <a:gd name="T25" fmla="*/ 343 h 678"/>
                  <a:gd name="T26" fmla="*/ 241 w 262"/>
                  <a:gd name="T27" fmla="*/ 378 h 678"/>
                  <a:gd name="T28" fmla="*/ 208 w 262"/>
                  <a:gd name="T29" fmla="*/ 3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678">
                    <a:moveTo>
                      <a:pt x="208" y="378"/>
                    </a:moveTo>
                    <a:cubicBezTo>
                      <a:pt x="208" y="378"/>
                      <a:pt x="220" y="395"/>
                      <a:pt x="215" y="415"/>
                    </a:cubicBezTo>
                    <a:cubicBezTo>
                      <a:pt x="210" y="434"/>
                      <a:pt x="180" y="495"/>
                      <a:pt x="205" y="555"/>
                    </a:cubicBezTo>
                    <a:cubicBezTo>
                      <a:pt x="213" y="574"/>
                      <a:pt x="222" y="602"/>
                      <a:pt x="226" y="633"/>
                    </a:cubicBezTo>
                    <a:cubicBezTo>
                      <a:pt x="146" y="678"/>
                      <a:pt x="100" y="440"/>
                      <a:pt x="92" y="411"/>
                    </a:cubicBezTo>
                    <a:cubicBezTo>
                      <a:pt x="85" y="382"/>
                      <a:pt x="35" y="333"/>
                      <a:pt x="45" y="280"/>
                    </a:cubicBezTo>
                    <a:cubicBezTo>
                      <a:pt x="56" y="227"/>
                      <a:pt x="45" y="218"/>
                      <a:pt x="23" y="165"/>
                    </a:cubicBezTo>
                    <a:cubicBezTo>
                      <a:pt x="0" y="113"/>
                      <a:pt x="56" y="82"/>
                      <a:pt x="56" y="82"/>
                    </a:cubicBezTo>
                    <a:cubicBezTo>
                      <a:pt x="107" y="0"/>
                      <a:pt x="158" y="34"/>
                      <a:pt x="180" y="33"/>
                    </a:cubicBezTo>
                    <a:cubicBezTo>
                      <a:pt x="186" y="33"/>
                      <a:pt x="200" y="35"/>
                      <a:pt x="217" y="41"/>
                    </a:cubicBezTo>
                    <a:cubicBezTo>
                      <a:pt x="223" y="65"/>
                      <a:pt x="216" y="85"/>
                      <a:pt x="205" y="93"/>
                    </a:cubicBezTo>
                    <a:cubicBezTo>
                      <a:pt x="205" y="93"/>
                      <a:pt x="239" y="166"/>
                      <a:pt x="227" y="218"/>
                    </a:cubicBezTo>
                    <a:cubicBezTo>
                      <a:pt x="214" y="269"/>
                      <a:pt x="207" y="284"/>
                      <a:pt x="241" y="343"/>
                    </a:cubicBezTo>
                    <a:cubicBezTo>
                      <a:pt x="241" y="343"/>
                      <a:pt x="262" y="358"/>
                      <a:pt x="241" y="378"/>
                    </a:cubicBezTo>
                    <a:cubicBezTo>
                      <a:pt x="241" y="378"/>
                      <a:pt x="231" y="386"/>
                      <a:pt x="208" y="378"/>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a:extLst>
                  <a:ext uri="{FF2B5EF4-FFF2-40B4-BE49-F238E27FC236}">
                    <a16:creationId xmlns:a16="http://schemas.microsoft.com/office/drawing/2014/main" id="{B5D4840E-C693-4B8E-86D8-E3E73CEB428A}"/>
                  </a:ext>
                </a:extLst>
              </p:cNvPr>
              <p:cNvSpPr>
                <a:spLocks/>
              </p:cNvSpPr>
              <p:nvPr/>
            </p:nvSpPr>
            <p:spPr bwMode="auto">
              <a:xfrm>
                <a:off x="209099" y="2329669"/>
                <a:ext cx="2883430" cy="4947431"/>
              </a:xfrm>
              <a:custGeom>
                <a:avLst/>
                <a:gdLst>
                  <a:gd name="T0" fmla="*/ 904 w 1079"/>
                  <a:gd name="T1" fmla="*/ 1856 h 1856"/>
                  <a:gd name="T2" fmla="*/ 136 w 1079"/>
                  <a:gd name="T3" fmla="*/ 1856 h 1856"/>
                  <a:gd name="T4" fmla="*/ 116 w 1079"/>
                  <a:gd name="T5" fmla="*/ 962 h 1856"/>
                  <a:gd name="T6" fmla="*/ 449 w 1079"/>
                  <a:gd name="T7" fmla="*/ 104 h 1856"/>
                  <a:gd name="T8" fmla="*/ 497 w 1079"/>
                  <a:gd name="T9" fmla="*/ 30 h 1856"/>
                  <a:gd name="T10" fmla="*/ 526 w 1079"/>
                  <a:gd name="T11" fmla="*/ 9 h 1856"/>
                  <a:gd name="T12" fmla="*/ 753 w 1079"/>
                  <a:gd name="T13" fmla="*/ 150 h 1856"/>
                  <a:gd name="T14" fmla="*/ 823 w 1079"/>
                  <a:gd name="T15" fmla="*/ 312 h 1856"/>
                  <a:gd name="T16" fmla="*/ 904 w 107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1856">
                    <a:moveTo>
                      <a:pt x="904" y="1856"/>
                    </a:moveTo>
                    <a:cubicBezTo>
                      <a:pt x="136" y="1856"/>
                      <a:pt x="136" y="1856"/>
                      <a:pt x="136" y="1856"/>
                    </a:cubicBezTo>
                    <a:cubicBezTo>
                      <a:pt x="125" y="1546"/>
                      <a:pt x="232" y="1684"/>
                      <a:pt x="116" y="962"/>
                    </a:cubicBezTo>
                    <a:cubicBezTo>
                      <a:pt x="0" y="241"/>
                      <a:pt x="449" y="104"/>
                      <a:pt x="449" y="104"/>
                    </a:cubicBezTo>
                    <a:cubicBezTo>
                      <a:pt x="449" y="104"/>
                      <a:pt x="481" y="60"/>
                      <a:pt x="497" y="30"/>
                    </a:cubicBezTo>
                    <a:cubicBezTo>
                      <a:pt x="512" y="0"/>
                      <a:pt x="526" y="9"/>
                      <a:pt x="526" y="9"/>
                    </a:cubicBezTo>
                    <a:cubicBezTo>
                      <a:pt x="753" y="150"/>
                      <a:pt x="753" y="150"/>
                      <a:pt x="753" y="150"/>
                    </a:cubicBezTo>
                    <a:cubicBezTo>
                      <a:pt x="780" y="202"/>
                      <a:pt x="803" y="257"/>
                      <a:pt x="823" y="312"/>
                    </a:cubicBezTo>
                    <a:cubicBezTo>
                      <a:pt x="1079" y="1007"/>
                      <a:pt x="904" y="1856"/>
                      <a:pt x="904" y="1856"/>
                    </a:cubicBezTo>
                    <a:close/>
                  </a:path>
                </a:pathLst>
              </a:custGeom>
              <a:gradFill>
                <a:gsLst>
                  <a:gs pos="0">
                    <a:srgbClr val="7D4BC9"/>
                  </a:gs>
                  <a:gs pos="78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0">
                <a:extLst>
                  <a:ext uri="{FF2B5EF4-FFF2-40B4-BE49-F238E27FC236}">
                    <a16:creationId xmlns:a16="http://schemas.microsoft.com/office/drawing/2014/main" id="{F1A3E269-0320-4431-A8DF-43BC01E3D9BC}"/>
                  </a:ext>
                </a:extLst>
              </p:cNvPr>
              <p:cNvSpPr>
                <a:spLocks/>
              </p:cNvSpPr>
              <p:nvPr/>
            </p:nvSpPr>
            <p:spPr bwMode="auto">
              <a:xfrm>
                <a:off x="1409100" y="2329669"/>
                <a:ext cx="999430" cy="836572"/>
              </a:xfrm>
              <a:custGeom>
                <a:avLst/>
                <a:gdLst>
                  <a:gd name="T0" fmla="*/ 374 w 374"/>
                  <a:gd name="T1" fmla="*/ 312 h 314"/>
                  <a:gd name="T2" fmla="*/ 0 w 374"/>
                  <a:gd name="T3" fmla="*/ 104 h 314"/>
                  <a:gd name="T4" fmla="*/ 48 w 374"/>
                  <a:gd name="T5" fmla="*/ 30 h 314"/>
                  <a:gd name="T6" fmla="*/ 77 w 374"/>
                  <a:gd name="T7" fmla="*/ 9 h 314"/>
                  <a:gd name="T8" fmla="*/ 304 w 374"/>
                  <a:gd name="T9" fmla="*/ 150 h 314"/>
                  <a:gd name="T10" fmla="*/ 374 w 374"/>
                  <a:gd name="T11" fmla="*/ 312 h 314"/>
                </a:gdLst>
                <a:ahLst/>
                <a:cxnLst>
                  <a:cxn ang="0">
                    <a:pos x="T0" y="T1"/>
                  </a:cxn>
                  <a:cxn ang="0">
                    <a:pos x="T2" y="T3"/>
                  </a:cxn>
                  <a:cxn ang="0">
                    <a:pos x="T4" y="T5"/>
                  </a:cxn>
                  <a:cxn ang="0">
                    <a:pos x="T6" y="T7"/>
                  </a:cxn>
                  <a:cxn ang="0">
                    <a:pos x="T8" y="T9"/>
                  </a:cxn>
                  <a:cxn ang="0">
                    <a:pos x="T10" y="T11"/>
                  </a:cxn>
                </a:cxnLst>
                <a:rect l="0" t="0" r="r" b="b"/>
                <a:pathLst>
                  <a:path w="374" h="314">
                    <a:moveTo>
                      <a:pt x="374" y="312"/>
                    </a:moveTo>
                    <a:cubicBezTo>
                      <a:pt x="222" y="314"/>
                      <a:pt x="0" y="104"/>
                      <a:pt x="0" y="104"/>
                    </a:cubicBezTo>
                    <a:cubicBezTo>
                      <a:pt x="0" y="104"/>
                      <a:pt x="32" y="60"/>
                      <a:pt x="48" y="30"/>
                    </a:cubicBezTo>
                    <a:cubicBezTo>
                      <a:pt x="63" y="0"/>
                      <a:pt x="77" y="9"/>
                      <a:pt x="77" y="9"/>
                    </a:cubicBezTo>
                    <a:cubicBezTo>
                      <a:pt x="304" y="150"/>
                      <a:pt x="304" y="150"/>
                      <a:pt x="304" y="150"/>
                    </a:cubicBezTo>
                    <a:cubicBezTo>
                      <a:pt x="331" y="202"/>
                      <a:pt x="354" y="257"/>
                      <a:pt x="374" y="312"/>
                    </a:cubicBezTo>
                    <a:close/>
                  </a:path>
                </a:pathLst>
              </a:custGeom>
              <a:gradFill>
                <a:gsLst>
                  <a:gs pos="0">
                    <a:srgbClr val="7D4BC9"/>
                  </a:gs>
                  <a:gs pos="100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68F90B1C-A4BC-499A-A3A8-6F83BFC7C353}"/>
                  </a:ext>
                </a:extLst>
              </p:cNvPr>
              <p:cNvSpPr>
                <a:spLocks/>
              </p:cNvSpPr>
              <p:nvPr/>
            </p:nvSpPr>
            <p:spPr bwMode="auto">
              <a:xfrm>
                <a:off x="1743385" y="1835954"/>
                <a:ext cx="258858" cy="378858"/>
              </a:xfrm>
              <a:custGeom>
                <a:avLst/>
                <a:gdLst>
                  <a:gd name="T0" fmla="*/ 75 w 97"/>
                  <a:gd name="T1" fmla="*/ 34 h 142"/>
                  <a:gd name="T2" fmla="*/ 11 w 97"/>
                  <a:gd name="T3" fmla="*/ 66 h 142"/>
                  <a:gd name="T4" fmla="*/ 74 w 97"/>
                  <a:gd name="T5" fmla="*/ 132 h 142"/>
                  <a:gd name="T6" fmla="*/ 75 w 97"/>
                  <a:gd name="T7" fmla="*/ 34 h 142"/>
                </a:gdLst>
                <a:ahLst/>
                <a:cxnLst>
                  <a:cxn ang="0">
                    <a:pos x="T0" y="T1"/>
                  </a:cxn>
                  <a:cxn ang="0">
                    <a:pos x="T2" y="T3"/>
                  </a:cxn>
                  <a:cxn ang="0">
                    <a:pos x="T4" y="T5"/>
                  </a:cxn>
                  <a:cxn ang="0">
                    <a:pos x="T6" y="T7"/>
                  </a:cxn>
                </a:cxnLst>
                <a:rect l="0" t="0" r="r" b="b"/>
                <a:pathLst>
                  <a:path w="97" h="142">
                    <a:moveTo>
                      <a:pt x="75" y="34"/>
                    </a:moveTo>
                    <a:cubicBezTo>
                      <a:pt x="75" y="34"/>
                      <a:pt x="22" y="0"/>
                      <a:pt x="11" y="66"/>
                    </a:cubicBezTo>
                    <a:cubicBezTo>
                      <a:pt x="0" y="132"/>
                      <a:pt x="59" y="142"/>
                      <a:pt x="74" y="132"/>
                    </a:cubicBezTo>
                    <a:cubicBezTo>
                      <a:pt x="74" y="132"/>
                      <a:pt x="97" y="82"/>
                      <a:pt x="75" y="34"/>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a:extLst>
                  <a:ext uri="{FF2B5EF4-FFF2-40B4-BE49-F238E27FC236}">
                    <a16:creationId xmlns:a16="http://schemas.microsoft.com/office/drawing/2014/main" id="{0870DA8A-4FAB-4AF9-8E9C-77B8A63093AF}"/>
                  </a:ext>
                </a:extLst>
              </p:cNvPr>
              <p:cNvSpPr>
                <a:spLocks/>
              </p:cNvSpPr>
              <p:nvPr/>
            </p:nvSpPr>
            <p:spPr bwMode="auto">
              <a:xfrm>
                <a:off x="1851962" y="1895956"/>
                <a:ext cx="1001144" cy="1693715"/>
              </a:xfrm>
              <a:custGeom>
                <a:avLst/>
                <a:gdLst>
                  <a:gd name="T0" fmla="*/ 284 w 375"/>
                  <a:gd name="T1" fmla="*/ 612 h 636"/>
                  <a:gd name="T2" fmla="*/ 12 w 375"/>
                  <a:gd name="T3" fmla="*/ 387 h 636"/>
                  <a:gd name="T4" fmla="*/ 0 w 375"/>
                  <a:gd name="T5" fmla="*/ 268 h 636"/>
                  <a:gd name="T6" fmla="*/ 0 w 375"/>
                  <a:gd name="T7" fmla="*/ 267 h 636"/>
                  <a:gd name="T8" fmla="*/ 6 w 375"/>
                  <a:gd name="T9" fmla="*/ 230 h 636"/>
                  <a:gd name="T10" fmla="*/ 36 w 375"/>
                  <a:gd name="T11" fmla="*/ 12 h 636"/>
                  <a:gd name="T12" fmla="*/ 64 w 375"/>
                  <a:gd name="T13" fmla="*/ 62 h 636"/>
                  <a:gd name="T14" fmla="*/ 173 w 375"/>
                  <a:gd name="T15" fmla="*/ 216 h 636"/>
                  <a:gd name="T16" fmla="*/ 226 w 375"/>
                  <a:gd name="T17" fmla="*/ 205 h 636"/>
                  <a:gd name="T18" fmla="*/ 326 w 375"/>
                  <a:gd name="T19" fmla="*/ 201 h 636"/>
                  <a:gd name="T20" fmla="*/ 333 w 375"/>
                  <a:gd name="T21" fmla="*/ 238 h 636"/>
                  <a:gd name="T22" fmla="*/ 323 w 375"/>
                  <a:gd name="T23" fmla="*/ 378 h 636"/>
                  <a:gd name="T24" fmla="*/ 284 w 375"/>
                  <a:gd name="T25" fmla="*/ 61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636">
                    <a:moveTo>
                      <a:pt x="284" y="612"/>
                    </a:moveTo>
                    <a:cubicBezTo>
                      <a:pt x="193" y="636"/>
                      <a:pt x="36" y="546"/>
                      <a:pt x="12" y="387"/>
                    </a:cubicBezTo>
                    <a:cubicBezTo>
                      <a:pt x="4" y="328"/>
                      <a:pt x="0" y="291"/>
                      <a:pt x="0" y="268"/>
                    </a:cubicBezTo>
                    <a:cubicBezTo>
                      <a:pt x="0" y="267"/>
                      <a:pt x="0" y="267"/>
                      <a:pt x="0" y="267"/>
                    </a:cubicBezTo>
                    <a:cubicBezTo>
                      <a:pt x="2" y="249"/>
                      <a:pt x="4" y="235"/>
                      <a:pt x="6" y="230"/>
                    </a:cubicBezTo>
                    <a:cubicBezTo>
                      <a:pt x="6" y="230"/>
                      <a:pt x="55" y="77"/>
                      <a:pt x="36" y="12"/>
                    </a:cubicBezTo>
                    <a:cubicBezTo>
                      <a:pt x="36" y="12"/>
                      <a:pt x="53" y="0"/>
                      <a:pt x="64" y="62"/>
                    </a:cubicBezTo>
                    <a:cubicBezTo>
                      <a:pt x="74" y="123"/>
                      <a:pt x="134" y="202"/>
                      <a:pt x="173" y="216"/>
                    </a:cubicBezTo>
                    <a:cubicBezTo>
                      <a:pt x="212" y="229"/>
                      <a:pt x="214" y="208"/>
                      <a:pt x="226" y="205"/>
                    </a:cubicBezTo>
                    <a:cubicBezTo>
                      <a:pt x="238" y="204"/>
                      <a:pt x="263" y="178"/>
                      <a:pt x="326" y="201"/>
                    </a:cubicBezTo>
                    <a:cubicBezTo>
                      <a:pt x="326" y="201"/>
                      <a:pt x="338" y="218"/>
                      <a:pt x="333" y="238"/>
                    </a:cubicBezTo>
                    <a:cubicBezTo>
                      <a:pt x="328" y="257"/>
                      <a:pt x="297" y="318"/>
                      <a:pt x="323" y="378"/>
                    </a:cubicBezTo>
                    <a:cubicBezTo>
                      <a:pt x="349" y="437"/>
                      <a:pt x="375" y="587"/>
                      <a:pt x="284" y="612"/>
                    </a:cubicBezTo>
                    <a:close/>
                  </a:path>
                </a:pathLst>
              </a:custGeom>
              <a:gradFill>
                <a:gsLst>
                  <a:gs pos="0">
                    <a:srgbClr val="BB7FFB"/>
                  </a:gs>
                  <a:gs pos="100000">
                    <a:srgbClr val="FB95E9"/>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116FA9B5-4461-4B4F-9235-D02206F69BBD}"/>
                  </a:ext>
                </a:extLst>
              </p:cNvPr>
              <p:cNvSpPr>
                <a:spLocks/>
              </p:cNvSpPr>
              <p:nvPr/>
            </p:nvSpPr>
            <p:spPr bwMode="auto">
              <a:xfrm>
                <a:off x="1697100" y="1340526"/>
                <a:ext cx="1071430" cy="330858"/>
              </a:xfrm>
              <a:custGeom>
                <a:avLst/>
                <a:gdLst>
                  <a:gd name="T0" fmla="*/ 379 w 401"/>
                  <a:gd name="T1" fmla="*/ 124 h 124"/>
                  <a:gd name="T2" fmla="*/ 258 w 401"/>
                  <a:gd name="T3" fmla="*/ 113 h 124"/>
                  <a:gd name="T4" fmla="*/ 166 w 401"/>
                  <a:gd name="T5" fmla="*/ 98 h 124"/>
                  <a:gd name="T6" fmla="*/ 0 w 401"/>
                  <a:gd name="T7" fmla="*/ 98 h 124"/>
                  <a:gd name="T8" fmla="*/ 115 w 401"/>
                  <a:gd name="T9" fmla="*/ 4 h 124"/>
                  <a:gd name="T10" fmla="*/ 174 w 401"/>
                  <a:gd name="T11" fmla="*/ 14 h 124"/>
                  <a:gd name="T12" fmla="*/ 266 w 401"/>
                  <a:gd name="T13" fmla="*/ 15 h 124"/>
                  <a:gd name="T14" fmla="*/ 382 w 401"/>
                  <a:gd name="T15" fmla="*/ 49 h 124"/>
                  <a:gd name="T16" fmla="*/ 379 w 40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24">
                    <a:moveTo>
                      <a:pt x="379" y="124"/>
                    </a:moveTo>
                    <a:cubicBezTo>
                      <a:pt x="354" y="103"/>
                      <a:pt x="299" y="110"/>
                      <a:pt x="258" y="113"/>
                    </a:cubicBezTo>
                    <a:cubicBezTo>
                      <a:pt x="217" y="117"/>
                      <a:pt x="166" y="98"/>
                      <a:pt x="166" y="98"/>
                    </a:cubicBezTo>
                    <a:cubicBezTo>
                      <a:pt x="0" y="98"/>
                      <a:pt x="0" y="98"/>
                      <a:pt x="0" y="98"/>
                    </a:cubicBezTo>
                    <a:cubicBezTo>
                      <a:pt x="0" y="98"/>
                      <a:pt x="15" y="13"/>
                      <a:pt x="115" y="4"/>
                    </a:cubicBezTo>
                    <a:cubicBezTo>
                      <a:pt x="115" y="4"/>
                      <a:pt x="146" y="0"/>
                      <a:pt x="174" y="14"/>
                    </a:cubicBezTo>
                    <a:cubicBezTo>
                      <a:pt x="201" y="28"/>
                      <a:pt x="231" y="22"/>
                      <a:pt x="266" y="15"/>
                    </a:cubicBezTo>
                    <a:cubicBezTo>
                      <a:pt x="301" y="8"/>
                      <a:pt x="362" y="16"/>
                      <a:pt x="382" y="49"/>
                    </a:cubicBezTo>
                    <a:cubicBezTo>
                      <a:pt x="401" y="81"/>
                      <a:pt x="393" y="114"/>
                      <a:pt x="379" y="124"/>
                    </a:cubicBezTo>
                    <a:close/>
                  </a:path>
                </a:pathLst>
              </a:custGeom>
              <a:gradFill>
                <a:gsLst>
                  <a:gs pos="28000">
                    <a:srgbClr val="6313DC"/>
                  </a:gs>
                  <a:gs pos="100000">
                    <a:srgbClr val="1E3ADA"/>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4">
                <a:extLst>
                  <a:ext uri="{FF2B5EF4-FFF2-40B4-BE49-F238E27FC236}">
                    <a16:creationId xmlns:a16="http://schemas.microsoft.com/office/drawing/2014/main" id="{2BF4B088-9F78-4017-BB28-01D01B8E13EA}"/>
                  </a:ext>
                </a:extLst>
              </p:cNvPr>
              <p:cNvSpPr>
                <a:spLocks/>
              </p:cNvSpPr>
              <p:nvPr/>
            </p:nvSpPr>
            <p:spPr bwMode="auto">
              <a:xfrm>
                <a:off x="1350814" y="4258241"/>
                <a:ext cx="761143" cy="908572"/>
              </a:xfrm>
              <a:custGeom>
                <a:avLst/>
                <a:gdLst>
                  <a:gd name="T0" fmla="*/ 265 w 285"/>
                  <a:gd name="T1" fmla="*/ 0 h 341"/>
                  <a:gd name="T2" fmla="*/ 68 w 285"/>
                  <a:gd name="T3" fmla="*/ 96 h 341"/>
                  <a:gd name="T4" fmla="*/ 0 w 285"/>
                  <a:gd name="T5" fmla="*/ 232 h 341"/>
                  <a:gd name="T6" fmla="*/ 3 w 285"/>
                  <a:gd name="T7" fmla="*/ 341 h 341"/>
                  <a:gd name="T8" fmla="*/ 41 w 285"/>
                  <a:gd name="T9" fmla="*/ 303 h 341"/>
                  <a:gd name="T10" fmla="*/ 41 w 285"/>
                  <a:gd name="T11" fmla="*/ 224 h 341"/>
                  <a:gd name="T12" fmla="*/ 93 w 285"/>
                  <a:gd name="T13" fmla="*/ 156 h 341"/>
                  <a:gd name="T14" fmla="*/ 62 w 285"/>
                  <a:gd name="T15" fmla="*/ 256 h 341"/>
                  <a:gd name="T16" fmla="*/ 106 w 285"/>
                  <a:gd name="T17" fmla="*/ 323 h 341"/>
                  <a:gd name="T18" fmla="*/ 117 w 285"/>
                  <a:gd name="T19" fmla="*/ 275 h 341"/>
                  <a:gd name="T20" fmla="*/ 101 w 285"/>
                  <a:gd name="T21" fmla="*/ 237 h 341"/>
                  <a:gd name="T22" fmla="*/ 136 w 285"/>
                  <a:gd name="T23" fmla="*/ 172 h 341"/>
                  <a:gd name="T24" fmla="*/ 133 w 285"/>
                  <a:gd name="T25" fmla="*/ 239 h 341"/>
                  <a:gd name="T26" fmla="*/ 168 w 285"/>
                  <a:gd name="T27" fmla="*/ 301 h 341"/>
                  <a:gd name="T28" fmla="*/ 185 w 285"/>
                  <a:gd name="T29" fmla="*/ 257 h 341"/>
                  <a:gd name="T30" fmla="*/ 180 w 285"/>
                  <a:gd name="T31" fmla="*/ 196 h 341"/>
                  <a:gd name="T32" fmla="*/ 285 w 285"/>
                  <a:gd name="T33" fmla="*/ 100 h 341"/>
                  <a:gd name="T34" fmla="*/ 265 w 285"/>
                  <a:gd name="T35"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341">
                    <a:moveTo>
                      <a:pt x="265" y="0"/>
                    </a:moveTo>
                    <a:cubicBezTo>
                      <a:pt x="265" y="0"/>
                      <a:pt x="85" y="79"/>
                      <a:pt x="68" y="96"/>
                    </a:cubicBezTo>
                    <a:cubicBezTo>
                      <a:pt x="51" y="113"/>
                      <a:pt x="0" y="232"/>
                      <a:pt x="0" y="232"/>
                    </a:cubicBezTo>
                    <a:cubicBezTo>
                      <a:pt x="3" y="341"/>
                      <a:pt x="3" y="341"/>
                      <a:pt x="3" y="341"/>
                    </a:cubicBezTo>
                    <a:cubicBezTo>
                      <a:pt x="3" y="341"/>
                      <a:pt x="42" y="329"/>
                      <a:pt x="41" y="303"/>
                    </a:cubicBezTo>
                    <a:cubicBezTo>
                      <a:pt x="39" y="278"/>
                      <a:pt x="35" y="230"/>
                      <a:pt x="41" y="224"/>
                    </a:cubicBezTo>
                    <a:cubicBezTo>
                      <a:pt x="46" y="218"/>
                      <a:pt x="93" y="156"/>
                      <a:pt x="93" y="156"/>
                    </a:cubicBezTo>
                    <a:cubicBezTo>
                      <a:pt x="93" y="156"/>
                      <a:pt x="59" y="250"/>
                      <a:pt x="62" y="256"/>
                    </a:cubicBezTo>
                    <a:cubicBezTo>
                      <a:pt x="64" y="262"/>
                      <a:pt x="106" y="323"/>
                      <a:pt x="106" y="323"/>
                    </a:cubicBezTo>
                    <a:cubicBezTo>
                      <a:pt x="106" y="323"/>
                      <a:pt x="128" y="296"/>
                      <a:pt x="117" y="275"/>
                    </a:cubicBezTo>
                    <a:cubicBezTo>
                      <a:pt x="106" y="255"/>
                      <a:pt x="101" y="237"/>
                      <a:pt x="101" y="237"/>
                    </a:cubicBezTo>
                    <a:cubicBezTo>
                      <a:pt x="136" y="172"/>
                      <a:pt x="136" y="172"/>
                      <a:pt x="136" y="172"/>
                    </a:cubicBezTo>
                    <a:cubicBezTo>
                      <a:pt x="133" y="239"/>
                      <a:pt x="133" y="239"/>
                      <a:pt x="133" y="239"/>
                    </a:cubicBezTo>
                    <a:cubicBezTo>
                      <a:pt x="168" y="301"/>
                      <a:pt x="168" y="301"/>
                      <a:pt x="168" y="301"/>
                    </a:cubicBezTo>
                    <a:cubicBezTo>
                      <a:pt x="168" y="301"/>
                      <a:pt x="197" y="274"/>
                      <a:pt x="185" y="257"/>
                    </a:cubicBezTo>
                    <a:cubicBezTo>
                      <a:pt x="172" y="240"/>
                      <a:pt x="180" y="196"/>
                      <a:pt x="180" y="196"/>
                    </a:cubicBezTo>
                    <a:cubicBezTo>
                      <a:pt x="285" y="100"/>
                      <a:pt x="285" y="100"/>
                      <a:pt x="285" y="100"/>
                    </a:cubicBezTo>
                    <a:lnTo>
                      <a:pt x="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a:extLst>
                  <a:ext uri="{FF2B5EF4-FFF2-40B4-BE49-F238E27FC236}">
                    <a16:creationId xmlns:a16="http://schemas.microsoft.com/office/drawing/2014/main" id="{52C1A77F-D0D3-4856-91DD-AD841A991733}"/>
                  </a:ext>
                </a:extLst>
              </p:cNvPr>
              <p:cNvSpPr>
                <a:spLocks/>
              </p:cNvSpPr>
              <p:nvPr/>
            </p:nvSpPr>
            <p:spPr bwMode="auto">
              <a:xfrm>
                <a:off x="2489100" y="3680527"/>
                <a:ext cx="387429" cy="685715"/>
              </a:xfrm>
              <a:custGeom>
                <a:avLst/>
                <a:gdLst>
                  <a:gd name="T0" fmla="*/ 21 w 145"/>
                  <a:gd name="T1" fmla="*/ 257 h 257"/>
                  <a:gd name="T2" fmla="*/ 3 w 145"/>
                  <a:gd name="T3" fmla="*/ 120 h 257"/>
                  <a:gd name="T4" fmla="*/ 50 w 145"/>
                  <a:gd name="T5" fmla="*/ 37 h 257"/>
                  <a:gd name="T6" fmla="*/ 108 w 145"/>
                  <a:gd name="T7" fmla="*/ 0 h 257"/>
                  <a:gd name="T8" fmla="*/ 102 w 145"/>
                  <a:gd name="T9" fmla="*/ 33 h 257"/>
                  <a:gd name="T10" fmla="*/ 60 w 145"/>
                  <a:gd name="T11" fmla="*/ 61 h 257"/>
                  <a:gd name="T12" fmla="*/ 43 w 145"/>
                  <a:gd name="T13" fmla="*/ 112 h 257"/>
                  <a:gd name="T14" fmla="*/ 84 w 145"/>
                  <a:gd name="T15" fmla="*/ 60 h 257"/>
                  <a:gd name="T16" fmla="*/ 135 w 145"/>
                  <a:gd name="T17" fmla="*/ 60 h 257"/>
                  <a:gd name="T18" fmla="*/ 114 w 145"/>
                  <a:gd name="T19" fmla="*/ 83 h 257"/>
                  <a:gd name="T20" fmla="*/ 88 w 145"/>
                  <a:gd name="T21" fmla="*/ 88 h 257"/>
                  <a:gd name="T22" fmla="*/ 67 w 145"/>
                  <a:gd name="T23" fmla="*/ 129 h 257"/>
                  <a:gd name="T24" fmla="*/ 100 w 145"/>
                  <a:gd name="T25" fmla="*/ 104 h 257"/>
                  <a:gd name="T26" fmla="*/ 145 w 145"/>
                  <a:gd name="T27" fmla="*/ 100 h 257"/>
                  <a:gd name="T28" fmla="*/ 128 w 145"/>
                  <a:gd name="T29" fmla="*/ 125 h 257"/>
                  <a:gd name="T30" fmla="*/ 94 w 145"/>
                  <a:gd name="T31" fmla="*/ 144 h 257"/>
                  <a:gd name="T32" fmla="*/ 81 w 145"/>
                  <a:gd name="T33" fmla="*/ 232 h 257"/>
                  <a:gd name="T34" fmla="*/ 21 w 145"/>
                  <a:gd name="T3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57">
                    <a:moveTo>
                      <a:pt x="21" y="257"/>
                    </a:moveTo>
                    <a:cubicBezTo>
                      <a:pt x="21" y="257"/>
                      <a:pt x="0" y="134"/>
                      <a:pt x="3" y="120"/>
                    </a:cubicBezTo>
                    <a:cubicBezTo>
                      <a:pt x="6" y="105"/>
                      <a:pt x="50" y="37"/>
                      <a:pt x="50" y="37"/>
                    </a:cubicBezTo>
                    <a:cubicBezTo>
                      <a:pt x="108" y="0"/>
                      <a:pt x="108" y="0"/>
                      <a:pt x="108" y="0"/>
                    </a:cubicBezTo>
                    <a:cubicBezTo>
                      <a:pt x="108" y="0"/>
                      <a:pt x="116" y="25"/>
                      <a:pt x="102" y="33"/>
                    </a:cubicBezTo>
                    <a:cubicBezTo>
                      <a:pt x="88" y="41"/>
                      <a:pt x="61" y="56"/>
                      <a:pt x="60" y="61"/>
                    </a:cubicBezTo>
                    <a:cubicBezTo>
                      <a:pt x="59" y="66"/>
                      <a:pt x="43" y="112"/>
                      <a:pt x="43" y="112"/>
                    </a:cubicBezTo>
                    <a:cubicBezTo>
                      <a:pt x="43" y="112"/>
                      <a:pt x="80" y="61"/>
                      <a:pt x="84" y="60"/>
                    </a:cubicBezTo>
                    <a:cubicBezTo>
                      <a:pt x="89" y="60"/>
                      <a:pt x="135" y="60"/>
                      <a:pt x="135" y="60"/>
                    </a:cubicBezTo>
                    <a:cubicBezTo>
                      <a:pt x="135" y="60"/>
                      <a:pt x="128" y="81"/>
                      <a:pt x="114" y="83"/>
                    </a:cubicBezTo>
                    <a:cubicBezTo>
                      <a:pt x="99" y="84"/>
                      <a:pt x="88" y="88"/>
                      <a:pt x="88" y="88"/>
                    </a:cubicBezTo>
                    <a:cubicBezTo>
                      <a:pt x="67" y="129"/>
                      <a:pt x="67" y="129"/>
                      <a:pt x="67" y="129"/>
                    </a:cubicBezTo>
                    <a:cubicBezTo>
                      <a:pt x="100" y="104"/>
                      <a:pt x="100" y="104"/>
                      <a:pt x="100" y="104"/>
                    </a:cubicBezTo>
                    <a:cubicBezTo>
                      <a:pt x="145" y="100"/>
                      <a:pt x="145" y="100"/>
                      <a:pt x="145" y="100"/>
                    </a:cubicBezTo>
                    <a:cubicBezTo>
                      <a:pt x="145" y="100"/>
                      <a:pt x="141" y="125"/>
                      <a:pt x="128" y="125"/>
                    </a:cubicBezTo>
                    <a:cubicBezTo>
                      <a:pt x="115" y="124"/>
                      <a:pt x="94" y="144"/>
                      <a:pt x="94" y="144"/>
                    </a:cubicBezTo>
                    <a:cubicBezTo>
                      <a:pt x="81" y="232"/>
                      <a:pt x="81" y="232"/>
                      <a:pt x="81" y="232"/>
                    </a:cubicBezTo>
                    <a:lnTo>
                      <a:pt x="21" y="25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
                <a:extLst>
                  <a:ext uri="{FF2B5EF4-FFF2-40B4-BE49-F238E27FC236}">
                    <a16:creationId xmlns:a16="http://schemas.microsoft.com/office/drawing/2014/main" id="{AF758C60-4BC8-48B0-853B-79E4FE11DEC0}"/>
                  </a:ext>
                </a:extLst>
              </p:cNvPr>
              <p:cNvSpPr>
                <a:spLocks/>
              </p:cNvSpPr>
              <p:nvPr/>
            </p:nvSpPr>
            <p:spPr bwMode="auto">
              <a:xfrm rot="487774">
                <a:off x="2302872" y="4062813"/>
                <a:ext cx="1145143" cy="673715"/>
              </a:xfrm>
              <a:custGeom>
                <a:avLst/>
                <a:gdLst>
                  <a:gd name="T0" fmla="*/ 82 w 428"/>
                  <a:gd name="T1" fmla="*/ 54 h 253"/>
                  <a:gd name="T2" fmla="*/ 282 w 428"/>
                  <a:gd name="T3" fmla="*/ 41 h 253"/>
                  <a:gd name="T4" fmla="*/ 326 w 428"/>
                  <a:gd name="T5" fmla="*/ 235 h 253"/>
                  <a:gd name="T6" fmla="*/ 59 w 428"/>
                  <a:gd name="T7" fmla="*/ 170 h 253"/>
                  <a:gd name="T8" fmla="*/ 82 w 428"/>
                  <a:gd name="T9" fmla="*/ 54 h 253"/>
                </a:gdLst>
                <a:ahLst/>
                <a:cxnLst>
                  <a:cxn ang="0">
                    <a:pos x="T0" y="T1"/>
                  </a:cxn>
                  <a:cxn ang="0">
                    <a:pos x="T2" y="T3"/>
                  </a:cxn>
                  <a:cxn ang="0">
                    <a:pos x="T4" y="T5"/>
                  </a:cxn>
                  <a:cxn ang="0">
                    <a:pos x="T6" y="T7"/>
                  </a:cxn>
                  <a:cxn ang="0">
                    <a:pos x="T8" y="T9"/>
                  </a:cxn>
                </a:cxnLst>
                <a:rect l="0" t="0" r="r" b="b"/>
                <a:pathLst>
                  <a:path w="428" h="253">
                    <a:moveTo>
                      <a:pt x="82" y="54"/>
                    </a:moveTo>
                    <a:cubicBezTo>
                      <a:pt x="82" y="54"/>
                      <a:pt x="169" y="0"/>
                      <a:pt x="282" y="41"/>
                    </a:cubicBezTo>
                    <a:cubicBezTo>
                      <a:pt x="428" y="93"/>
                      <a:pt x="371" y="223"/>
                      <a:pt x="326" y="235"/>
                    </a:cubicBezTo>
                    <a:cubicBezTo>
                      <a:pt x="260" y="253"/>
                      <a:pt x="93" y="170"/>
                      <a:pt x="59" y="170"/>
                    </a:cubicBezTo>
                    <a:cubicBezTo>
                      <a:pt x="25" y="170"/>
                      <a:pt x="0" y="102"/>
                      <a:pt x="8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a:extLst>
                  <a:ext uri="{FF2B5EF4-FFF2-40B4-BE49-F238E27FC236}">
                    <a16:creationId xmlns:a16="http://schemas.microsoft.com/office/drawing/2014/main" id="{5402D44F-972F-4278-8406-D3E44C9F1E1C}"/>
                  </a:ext>
                </a:extLst>
              </p:cNvPr>
              <p:cNvSpPr>
                <a:spLocks/>
              </p:cNvSpPr>
              <p:nvPr/>
            </p:nvSpPr>
            <p:spPr bwMode="auto">
              <a:xfrm>
                <a:off x="963385" y="3011955"/>
                <a:ext cx="2713716" cy="2492573"/>
              </a:xfrm>
              <a:custGeom>
                <a:avLst/>
                <a:gdLst>
                  <a:gd name="T0" fmla="*/ 154 w 1016"/>
                  <a:gd name="T1" fmla="*/ 0 h 935"/>
                  <a:gd name="T2" fmla="*/ 461 w 1016"/>
                  <a:gd name="T3" fmla="*/ 248 h 935"/>
                  <a:gd name="T4" fmla="*/ 785 w 1016"/>
                  <a:gd name="T5" fmla="*/ 556 h 935"/>
                  <a:gd name="T6" fmla="*/ 901 w 1016"/>
                  <a:gd name="T7" fmla="*/ 822 h 935"/>
                  <a:gd name="T8" fmla="*/ 331 w 1016"/>
                  <a:gd name="T9" fmla="*/ 781 h 935"/>
                  <a:gd name="T10" fmla="*/ 10 w 1016"/>
                  <a:gd name="T11" fmla="*/ 204 h 935"/>
                  <a:gd name="T12" fmla="*/ 154 w 1016"/>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1016" h="935">
                    <a:moveTo>
                      <a:pt x="154" y="0"/>
                    </a:moveTo>
                    <a:cubicBezTo>
                      <a:pt x="154" y="0"/>
                      <a:pt x="317" y="11"/>
                      <a:pt x="461" y="248"/>
                    </a:cubicBezTo>
                    <a:cubicBezTo>
                      <a:pt x="604" y="484"/>
                      <a:pt x="785" y="556"/>
                      <a:pt x="785" y="556"/>
                    </a:cubicBezTo>
                    <a:cubicBezTo>
                      <a:pt x="785" y="556"/>
                      <a:pt x="1016" y="720"/>
                      <a:pt x="901" y="822"/>
                    </a:cubicBezTo>
                    <a:cubicBezTo>
                      <a:pt x="787" y="925"/>
                      <a:pt x="485" y="935"/>
                      <a:pt x="331" y="781"/>
                    </a:cubicBezTo>
                    <a:cubicBezTo>
                      <a:pt x="178" y="628"/>
                      <a:pt x="0" y="341"/>
                      <a:pt x="10" y="204"/>
                    </a:cubicBezTo>
                    <a:cubicBezTo>
                      <a:pt x="21" y="68"/>
                      <a:pt x="68" y="10"/>
                      <a:pt x="154" y="0"/>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Oval 26">
              <a:extLst>
                <a:ext uri="{FF2B5EF4-FFF2-40B4-BE49-F238E27FC236}">
                  <a16:creationId xmlns:a16="http://schemas.microsoft.com/office/drawing/2014/main" id="{813F705E-7B0E-4989-B447-76E85BC850C4}"/>
                </a:ext>
              </a:extLst>
            </p:cNvPr>
            <p:cNvSpPr/>
            <p:nvPr/>
          </p:nvSpPr>
          <p:spPr>
            <a:xfrm flipH="1">
              <a:off x="662569" y="2575406"/>
              <a:ext cx="333828" cy="333828"/>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Oval 27">
              <a:extLst>
                <a:ext uri="{FF2B5EF4-FFF2-40B4-BE49-F238E27FC236}">
                  <a16:creationId xmlns:a16="http://schemas.microsoft.com/office/drawing/2014/main" id="{1CA7247A-56C4-4D0D-A7EB-5B7C8EDC3148}"/>
                </a:ext>
              </a:extLst>
            </p:cNvPr>
            <p:cNvSpPr/>
            <p:nvPr/>
          </p:nvSpPr>
          <p:spPr>
            <a:xfrm flipH="1">
              <a:off x="3192720" y="5092277"/>
              <a:ext cx="191756" cy="191756"/>
            </a:xfrm>
            <a:prstGeom prst="ellipse">
              <a:avLst/>
            </a:prstGeom>
            <a:gradFill>
              <a:gsLst>
                <a:gs pos="0">
                  <a:srgbClr val="7CEFD8"/>
                </a:gs>
                <a:gs pos="100000">
                  <a:srgbClr val="6C92E1"/>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Diamond 25">
              <a:extLst>
                <a:ext uri="{FF2B5EF4-FFF2-40B4-BE49-F238E27FC236}">
                  <a16:creationId xmlns:a16="http://schemas.microsoft.com/office/drawing/2014/main" id="{EDADB6E4-A33D-42FA-AF99-6073BF0A1F07}"/>
                </a:ext>
              </a:extLst>
            </p:cNvPr>
            <p:cNvSpPr/>
            <p:nvPr/>
          </p:nvSpPr>
          <p:spPr>
            <a:xfrm>
              <a:off x="117404" y="5337893"/>
              <a:ext cx="319314" cy="319314"/>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Diamond 39">
              <a:extLst>
                <a:ext uri="{FF2B5EF4-FFF2-40B4-BE49-F238E27FC236}">
                  <a16:creationId xmlns:a16="http://schemas.microsoft.com/office/drawing/2014/main" id="{02153CFD-6A73-4AE2-B9B2-267A2F60EC4E}"/>
                </a:ext>
              </a:extLst>
            </p:cNvPr>
            <p:cNvSpPr/>
            <p:nvPr/>
          </p:nvSpPr>
          <p:spPr>
            <a:xfrm>
              <a:off x="3656166" y="3941881"/>
              <a:ext cx="271578" cy="271578"/>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iamond 40">
              <a:extLst>
                <a:ext uri="{FF2B5EF4-FFF2-40B4-BE49-F238E27FC236}">
                  <a16:creationId xmlns:a16="http://schemas.microsoft.com/office/drawing/2014/main" id="{7381A731-66EF-4CDC-94CA-BB0DA3E7292C}"/>
                </a:ext>
              </a:extLst>
            </p:cNvPr>
            <p:cNvSpPr/>
            <p:nvPr/>
          </p:nvSpPr>
          <p:spPr>
            <a:xfrm>
              <a:off x="2941210" y="1951388"/>
              <a:ext cx="404893" cy="404893"/>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BF380F0-E581-41AD-B9B8-4693DE21F634}"/>
              </a:ext>
            </a:extLst>
          </p:cNvPr>
          <p:cNvSpPr txBox="1"/>
          <p:nvPr/>
        </p:nvSpPr>
        <p:spPr>
          <a:xfrm>
            <a:off x="2659464" y="350336"/>
            <a:ext cx="6172201" cy="483637"/>
          </a:xfrm>
          <a:prstGeom prst="rect">
            <a:avLst/>
          </a:prstGeom>
          <a:noFill/>
        </p:spPr>
        <p:txBody>
          <a:bodyPr wrap="square" lIns="0" tIns="0" rIns="0" bIns="0" rtlCol="0">
            <a:noAutofit/>
          </a:bodyPr>
          <a:lstStyle/>
          <a:p>
            <a:pPr>
              <a:lnSpc>
                <a:spcPts val="4000"/>
              </a:lnSpc>
            </a:pPr>
            <a:r>
              <a:rPr lang="en-US" sz="3600" b="1" dirty="0">
                <a:solidFill>
                  <a:srgbClr val="002060"/>
                </a:solidFill>
                <a:latin typeface="Segoe UI" panose="020B0502040204020203" pitchFamily="34" charset="0"/>
                <a:cs typeface="Segoe UI" panose="020B0502040204020203" pitchFamily="34" charset="0"/>
              </a:rPr>
              <a:t>Client Case Study </a:t>
            </a:r>
          </a:p>
        </p:txBody>
      </p:sp>
      <p:sp>
        <p:nvSpPr>
          <p:cNvPr id="6" name="Title 5" hidden="1">
            <a:extLst>
              <a:ext uri="{FF2B5EF4-FFF2-40B4-BE49-F238E27FC236}">
                <a16:creationId xmlns:a16="http://schemas.microsoft.com/office/drawing/2014/main" id="{5A790B0A-0491-4358-8078-EF85845DE09F}"/>
              </a:ext>
            </a:extLst>
          </p:cNvPr>
          <p:cNvSpPr>
            <a:spLocks noGrp="1"/>
          </p:cNvSpPr>
          <p:nvPr>
            <p:ph type="title"/>
          </p:nvPr>
        </p:nvSpPr>
        <p:spPr/>
        <p:txBody>
          <a:bodyPr/>
          <a:lstStyle/>
          <a:p>
            <a:r>
              <a:rPr lang="en-US" dirty="0"/>
              <a:t>Client </a:t>
            </a:r>
          </a:p>
        </p:txBody>
      </p:sp>
      <p:pic>
        <p:nvPicPr>
          <p:cNvPr id="4" name="Picture 3">
            <a:extLst>
              <a:ext uri="{FF2B5EF4-FFF2-40B4-BE49-F238E27FC236}">
                <a16:creationId xmlns:a16="http://schemas.microsoft.com/office/drawing/2014/main" id="{EC694B85-A48B-4CC1-A7EF-33EC5F3C197D}"/>
              </a:ext>
            </a:extLst>
          </p:cNvPr>
          <p:cNvPicPr>
            <a:picLocks noChangeAspect="1"/>
          </p:cNvPicPr>
          <p:nvPr/>
        </p:nvPicPr>
        <p:blipFill>
          <a:blip r:embed="rId3"/>
          <a:stretch>
            <a:fillRect/>
          </a:stretch>
        </p:blipFill>
        <p:spPr>
          <a:xfrm>
            <a:off x="2593389" y="1070424"/>
            <a:ext cx="4109461" cy="2961739"/>
          </a:xfrm>
          <a:prstGeom prst="rect">
            <a:avLst/>
          </a:prstGeom>
        </p:spPr>
      </p:pic>
      <p:pic>
        <p:nvPicPr>
          <p:cNvPr id="5" name="Picture 4">
            <a:extLst>
              <a:ext uri="{FF2B5EF4-FFF2-40B4-BE49-F238E27FC236}">
                <a16:creationId xmlns:a16="http://schemas.microsoft.com/office/drawing/2014/main" id="{8DBFF31D-3771-4F3A-9233-311A37E57703}"/>
              </a:ext>
            </a:extLst>
          </p:cNvPr>
          <p:cNvPicPr>
            <a:picLocks noChangeAspect="1"/>
          </p:cNvPicPr>
          <p:nvPr/>
        </p:nvPicPr>
        <p:blipFill>
          <a:blip r:embed="rId4"/>
          <a:stretch>
            <a:fillRect/>
          </a:stretch>
        </p:blipFill>
        <p:spPr>
          <a:xfrm>
            <a:off x="6776749" y="1070424"/>
            <a:ext cx="4653251" cy="2318613"/>
          </a:xfrm>
          <a:prstGeom prst="rect">
            <a:avLst/>
          </a:prstGeom>
        </p:spPr>
      </p:pic>
      <p:pic>
        <p:nvPicPr>
          <p:cNvPr id="7" name="Picture 6">
            <a:extLst>
              <a:ext uri="{FF2B5EF4-FFF2-40B4-BE49-F238E27FC236}">
                <a16:creationId xmlns:a16="http://schemas.microsoft.com/office/drawing/2014/main" id="{BE94A128-75BB-45AC-815F-DA390BCDF936}"/>
              </a:ext>
            </a:extLst>
          </p:cNvPr>
          <p:cNvPicPr>
            <a:picLocks noChangeAspect="1"/>
          </p:cNvPicPr>
          <p:nvPr/>
        </p:nvPicPr>
        <p:blipFill>
          <a:blip r:embed="rId5"/>
          <a:stretch>
            <a:fillRect/>
          </a:stretch>
        </p:blipFill>
        <p:spPr>
          <a:xfrm>
            <a:off x="6776749" y="3578190"/>
            <a:ext cx="3833959" cy="2825736"/>
          </a:xfrm>
          <a:prstGeom prst="rect">
            <a:avLst/>
          </a:prstGeom>
        </p:spPr>
      </p:pic>
      <p:pic>
        <p:nvPicPr>
          <p:cNvPr id="22" name="Picture 21" descr="A screenshot of a social media post&#10;&#10;Description automatically generated">
            <a:extLst>
              <a:ext uri="{FF2B5EF4-FFF2-40B4-BE49-F238E27FC236}">
                <a16:creationId xmlns:a16="http://schemas.microsoft.com/office/drawing/2014/main" id="{D9667561-5BF9-4FFB-BC1D-0AA0D1635E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5092" y="4492734"/>
            <a:ext cx="3284306" cy="1752973"/>
          </a:xfrm>
          <a:prstGeom prst="rect">
            <a:avLst/>
          </a:prstGeom>
        </p:spPr>
      </p:pic>
      <p:pic>
        <p:nvPicPr>
          <p:cNvPr id="30" name="Graphic 29">
            <a:extLst>
              <a:ext uri="{FF2B5EF4-FFF2-40B4-BE49-F238E27FC236}">
                <a16:creationId xmlns:a16="http://schemas.microsoft.com/office/drawing/2014/main" id="{DE72F6E0-2E23-42A0-9644-9B5593CAB1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0249" y="343497"/>
            <a:ext cx="4286250" cy="419100"/>
          </a:xfrm>
          <a:prstGeom prst="rect">
            <a:avLst/>
          </a:prstGeom>
        </p:spPr>
      </p:pic>
    </p:spTree>
    <p:extLst>
      <p:ext uri="{BB962C8B-B14F-4D97-AF65-F5344CB8AC3E}">
        <p14:creationId xmlns:p14="http://schemas.microsoft.com/office/powerpoint/2010/main" val="213206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This image is of a man seen from the back.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40" name="Group 39" descr="This image is an icon of 1 person interacting with three people. ">
            <a:extLst>
              <a:ext uri="{FF2B5EF4-FFF2-40B4-BE49-F238E27FC236}">
                <a16:creationId xmlns:a16="http://schemas.microsoft.com/office/drawing/2014/main" id="{6163EC3B-1C70-4943-88AE-C995F6AF3D2D}"/>
              </a:ext>
            </a:extLst>
          </p:cNvPr>
          <p:cNvGrpSpPr/>
          <p:nvPr/>
        </p:nvGrpSpPr>
        <p:grpSpPr>
          <a:xfrm>
            <a:off x="5459412" y="1395413"/>
            <a:ext cx="1273175" cy="1271588"/>
            <a:chOff x="5459412" y="1395413"/>
            <a:chExt cx="1273175" cy="1271588"/>
          </a:xfrm>
        </p:grpSpPr>
        <p:sp>
          <p:nvSpPr>
            <p:cNvPr id="34" name="Oval 26">
              <a:extLst>
                <a:ext uri="{FF2B5EF4-FFF2-40B4-BE49-F238E27FC236}">
                  <a16:creationId xmlns:a16="http://schemas.microsoft.com/office/drawing/2014/main" id="{BAB1D2D2-1913-4FAF-8141-A2217D47D3D9}"/>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53" name="Group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Oval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6" name="Oval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Oval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Oval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Oval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1" name="Group 40" descr="This image is an icon of three people interacting. ">
            <a:extLst>
              <a:ext uri="{FF2B5EF4-FFF2-40B4-BE49-F238E27FC236}">
                <a16:creationId xmlns:a16="http://schemas.microsoft.com/office/drawing/2014/main" id="{7095B44D-041E-4DC3-A3B8-C4DBA721F0CF}"/>
              </a:ext>
            </a:extLst>
          </p:cNvPr>
          <p:cNvGrpSpPr/>
          <p:nvPr/>
        </p:nvGrpSpPr>
        <p:grpSpPr>
          <a:xfrm>
            <a:off x="3489325" y="2143125"/>
            <a:ext cx="1397000" cy="1397000"/>
            <a:chOff x="3438525" y="2143125"/>
            <a:chExt cx="1397000" cy="1397000"/>
          </a:xfrm>
        </p:grpSpPr>
        <p:sp>
          <p:nvSpPr>
            <p:cNvPr id="33" name="Freeform 25">
              <a:extLst>
                <a:ext uri="{FF2B5EF4-FFF2-40B4-BE49-F238E27FC236}">
                  <a16:creationId xmlns:a16="http://schemas.microsoft.com/office/drawing/2014/main" id="{82A9CD09-E5BD-4051-A55B-752BE1EA490F}"/>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66" name="Group 165">
              <a:extLst>
                <a:ext uri="{FF2B5EF4-FFF2-40B4-BE49-F238E27FC236}">
                  <a16:creationId xmlns:a16="http://schemas.microsoft.com/office/drawing/2014/main" id="{F3A32F3A-3EA3-4F6F-905C-AE7E326402EF}"/>
                </a:ext>
              </a:extLst>
            </p:cNvPr>
            <p:cNvGrpSpPr/>
            <p:nvPr/>
          </p:nvGrpSpPr>
          <p:grpSpPr>
            <a:xfrm>
              <a:off x="3810316" y="2465099"/>
              <a:ext cx="613094" cy="674403"/>
              <a:chOff x="3398838" y="2895601"/>
              <a:chExt cx="346075" cy="346075"/>
            </a:xfrm>
          </p:grpSpPr>
          <p:sp>
            <p:nvSpPr>
              <p:cNvPr id="167" name="Freeform 49">
                <a:extLst>
                  <a:ext uri="{FF2B5EF4-FFF2-40B4-BE49-F238E27FC236}">
                    <a16:creationId xmlns:a16="http://schemas.microsoft.com/office/drawing/2014/main" id="{740B54FD-C512-4C4B-90F2-B8FE96027793}"/>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50">
                <a:extLst>
                  <a:ext uri="{FF2B5EF4-FFF2-40B4-BE49-F238E27FC236}">
                    <a16:creationId xmlns:a16="http://schemas.microsoft.com/office/drawing/2014/main" id="{4FDC5A8D-821C-42CD-8C45-FB309BF76A4B}"/>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Oval 51">
                <a:extLst>
                  <a:ext uri="{FF2B5EF4-FFF2-40B4-BE49-F238E27FC236}">
                    <a16:creationId xmlns:a16="http://schemas.microsoft.com/office/drawing/2014/main" id="{627888DD-F7D4-4895-B336-F188BAF1D77E}"/>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52">
                <a:extLst>
                  <a:ext uri="{FF2B5EF4-FFF2-40B4-BE49-F238E27FC236}">
                    <a16:creationId xmlns:a16="http://schemas.microsoft.com/office/drawing/2014/main" id="{21C53BAF-A1BD-4D9D-8C56-C5A5E2964569}"/>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53">
                <a:extLst>
                  <a:ext uri="{FF2B5EF4-FFF2-40B4-BE49-F238E27FC236}">
                    <a16:creationId xmlns:a16="http://schemas.microsoft.com/office/drawing/2014/main" id="{B30A39F9-E915-4B71-94A4-3436CE4B98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54">
                <a:extLst>
                  <a:ext uri="{FF2B5EF4-FFF2-40B4-BE49-F238E27FC236}">
                    <a16:creationId xmlns:a16="http://schemas.microsoft.com/office/drawing/2014/main" id="{92A91763-2FE9-4F49-81B3-F46A31888210}"/>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55">
                <a:extLst>
                  <a:ext uri="{FF2B5EF4-FFF2-40B4-BE49-F238E27FC236}">
                    <a16:creationId xmlns:a16="http://schemas.microsoft.com/office/drawing/2014/main" id="{5D56157D-44A4-414B-A115-780567411345}"/>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56">
                <a:extLst>
                  <a:ext uri="{FF2B5EF4-FFF2-40B4-BE49-F238E27FC236}">
                    <a16:creationId xmlns:a16="http://schemas.microsoft.com/office/drawing/2014/main" id="{62DA9A80-F152-45F5-94C2-BB31EDA3C093}"/>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57">
                <a:extLst>
                  <a:ext uri="{FF2B5EF4-FFF2-40B4-BE49-F238E27FC236}">
                    <a16:creationId xmlns:a16="http://schemas.microsoft.com/office/drawing/2014/main" id="{003EFD2E-CF90-4AC0-BEC7-7BC68564812B}"/>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58">
                <a:extLst>
                  <a:ext uri="{FF2B5EF4-FFF2-40B4-BE49-F238E27FC236}">
                    <a16:creationId xmlns:a16="http://schemas.microsoft.com/office/drawing/2014/main" id="{17D242C7-DED5-4760-974B-1C0C2CEDE00F}"/>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7" name="Oval 59">
                <a:extLst>
                  <a:ext uri="{FF2B5EF4-FFF2-40B4-BE49-F238E27FC236}">
                    <a16:creationId xmlns:a16="http://schemas.microsoft.com/office/drawing/2014/main" id="{4029ED17-8FD3-4AF2-A688-F0EE0CED0B1E}"/>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60">
                <a:extLst>
                  <a:ext uri="{FF2B5EF4-FFF2-40B4-BE49-F238E27FC236}">
                    <a16:creationId xmlns:a16="http://schemas.microsoft.com/office/drawing/2014/main" id="{635ABD1D-573A-4AEB-BA17-43168A9B888A}"/>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9" name="Line 61">
                <a:extLst>
                  <a:ext uri="{FF2B5EF4-FFF2-40B4-BE49-F238E27FC236}">
                    <a16:creationId xmlns:a16="http://schemas.microsoft.com/office/drawing/2014/main" id="{5DC54740-A0D8-4879-95BC-57FB1ACC3E3D}"/>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0" name="Line 62">
                <a:extLst>
                  <a:ext uri="{FF2B5EF4-FFF2-40B4-BE49-F238E27FC236}">
                    <a16:creationId xmlns:a16="http://schemas.microsoft.com/office/drawing/2014/main" id="{E3DB3D49-FAF6-4080-AE40-81CF5899A3E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1" name="Group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Oval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4" name="Oval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6" name="Oval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descr="This image is an icon of three people and a globe. ">
            <a:extLst>
              <a:ext uri="{FF2B5EF4-FFF2-40B4-BE49-F238E27FC236}">
                <a16:creationId xmlns:a16="http://schemas.microsoft.com/office/drawing/2014/main" id="{0F9B9E83-7B40-4A58-B9B6-072ADD8AF2AD}"/>
              </a:ext>
            </a:extLst>
          </p:cNvPr>
          <p:cNvGrpSpPr/>
          <p:nvPr/>
        </p:nvGrpSpPr>
        <p:grpSpPr>
          <a:xfrm>
            <a:off x="2741612" y="4162425"/>
            <a:ext cx="1271588" cy="1273175"/>
            <a:chOff x="2690812" y="4162425"/>
            <a:chExt cx="1271588" cy="1273175"/>
          </a:xfrm>
        </p:grpSpPr>
        <p:sp>
          <p:nvSpPr>
            <p:cNvPr id="32" name="Oval 24">
              <a:extLst>
                <a:ext uri="{FF2B5EF4-FFF2-40B4-BE49-F238E27FC236}">
                  <a16:creationId xmlns:a16="http://schemas.microsoft.com/office/drawing/2014/main" id="{16A34343-0998-42BB-80E4-28FB10F8BF29}"/>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1" name="Group 190">
              <a:extLst>
                <a:ext uri="{FF2B5EF4-FFF2-40B4-BE49-F238E27FC236}">
                  <a16:creationId xmlns:a16="http://schemas.microsoft.com/office/drawing/2014/main" id="{6EF0E095-962C-4FF0-89AE-50E91D8B01BD}"/>
                </a:ext>
              </a:extLst>
            </p:cNvPr>
            <p:cNvGrpSpPr/>
            <p:nvPr/>
          </p:nvGrpSpPr>
          <p:grpSpPr>
            <a:xfrm>
              <a:off x="3011359" y="4426329"/>
              <a:ext cx="610282" cy="674403"/>
              <a:chOff x="4841875" y="2895601"/>
              <a:chExt cx="344488" cy="346075"/>
            </a:xfrm>
          </p:grpSpPr>
          <p:sp>
            <p:nvSpPr>
              <p:cNvPr id="192" name="Freeform 258">
                <a:extLst>
                  <a:ext uri="{FF2B5EF4-FFF2-40B4-BE49-F238E27FC236}">
                    <a16:creationId xmlns:a16="http://schemas.microsoft.com/office/drawing/2014/main" id="{6406E6B6-1167-46C8-948E-C5EF17DA0E44}"/>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259">
                <a:extLst>
                  <a:ext uri="{FF2B5EF4-FFF2-40B4-BE49-F238E27FC236}">
                    <a16:creationId xmlns:a16="http://schemas.microsoft.com/office/drawing/2014/main" id="{72ECCE91-FE4E-4D18-8094-A898EA086327}"/>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260">
                <a:extLst>
                  <a:ext uri="{FF2B5EF4-FFF2-40B4-BE49-F238E27FC236}">
                    <a16:creationId xmlns:a16="http://schemas.microsoft.com/office/drawing/2014/main" id="{3548F75A-EA11-4316-A1F6-0CAEB67876FF}"/>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Line 261">
                <a:extLst>
                  <a:ext uri="{FF2B5EF4-FFF2-40B4-BE49-F238E27FC236}">
                    <a16:creationId xmlns:a16="http://schemas.microsoft.com/office/drawing/2014/main" id="{5124F4E9-141F-499A-8EEC-1241D51B25CD}"/>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262">
                <a:extLst>
                  <a:ext uri="{FF2B5EF4-FFF2-40B4-BE49-F238E27FC236}">
                    <a16:creationId xmlns:a16="http://schemas.microsoft.com/office/drawing/2014/main" id="{F8299F61-1975-4EE9-BAB2-3CE9A446F738}"/>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7" name="Line 263">
                <a:extLst>
                  <a:ext uri="{FF2B5EF4-FFF2-40B4-BE49-F238E27FC236}">
                    <a16:creationId xmlns:a16="http://schemas.microsoft.com/office/drawing/2014/main" id="{21DCC590-EB7E-4BE9-BE74-8FD7163D4D7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Oval 264">
                <a:extLst>
                  <a:ext uri="{FF2B5EF4-FFF2-40B4-BE49-F238E27FC236}">
                    <a16:creationId xmlns:a16="http://schemas.microsoft.com/office/drawing/2014/main" id="{9DD4333D-6A4C-43A4-873D-73945A8A372F}"/>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Oval 265">
                <a:extLst>
                  <a:ext uri="{FF2B5EF4-FFF2-40B4-BE49-F238E27FC236}">
                    <a16:creationId xmlns:a16="http://schemas.microsoft.com/office/drawing/2014/main" id="{4BE9E84A-E911-4211-BBA2-3D0BE587575E}"/>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Oval 266">
                <a:extLst>
                  <a:ext uri="{FF2B5EF4-FFF2-40B4-BE49-F238E27FC236}">
                    <a16:creationId xmlns:a16="http://schemas.microsoft.com/office/drawing/2014/main" id="{0ECA1A96-AB7F-46A0-88B5-FCD88859225E}"/>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267">
                <a:extLst>
                  <a:ext uri="{FF2B5EF4-FFF2-40B4-BE49-F238E27FC236}">
                    <a16:creationId xmlns:a16="http://schemas.microsoft.com/office/drawing/2014/main" id="{75E1735F-98B1-4E7B-BDDC-FE64527C3B9F}"/>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8" name="Group 37" descr="This image is an icon of three people and a globe. ">
            <a:extLst>
              <a:ext uri="{FF2B5EF4-FFF2-40B4-BE49-F238E27FC236}">
                <a16:creationId xmlns:a16="http://schemas.microsoft.com/office/drawing/2014/main" id="{A990E334-4A7D-4F5C-A904-F305BFAA954B}"/>
              </a:ext>
            </a:extLst>
          </p:cNvPr>
          <p:cNvGrpSpPr/>
          <p:nvPr/>
        </p:nvGrpSpPr>
        <p:grpSpPr>
          <a:xfrm>
            <a:off x="8229600" y="4182253"/>
            <a:ext cx="1271588" cy="1273175"/>
            <a:chOff x="8229600" y="4162425"/>
            <a:chExt cx="1271588" cy="1273175"/>
          </a:xfrm>
        </p:grpSpPr>
        <p:sp>
          <p:nvSpPr>
            <p:cNvPr id="36" name="Oval 28">
              <a:extLst>
                <a:ext uri="{FF2B5EF4-FFF2-40B4-BE49-F238E27FC236}">
                  <a16:creationId xmlns:a16="http://schemas.microsoft.com/office/drawing/2014/main" id="{4699FCCF-8ACA-4F41-97A7-AD2C08AE5E98}"/>
                </a:ext>
              </a:extLst>
            </p:cNvPr>
            <p:cNvSpPr>
              <a:spLocks noChangeArrowheads="1"/>
            </p:cNvSpPr>
            <p:nvPr/>
          </p:nvSpPr>
          <p:spPr bwMode="auto">
            <a:xfrm>
              <a:off x="8229600"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02" name="Group 201">
              <a:extLst>
                <a:ext uri="{FF2B5EF4-FFF2-40B4-BE49-F238E27FC236}">
                  <a16:creationId xmlns:a16="http://schemas.microsoft.com/office/drawing/2014/main" id="{F63DE9C6-B298-4701-B108-E8E84885E8BC}"/>
                </a:ext>
              </a:extLst>
            </p:cNvPr>
            <p:cNvGrpSpPr/>
            <p:nvPr/>
          </p:nvGrpSpPr>
          <p:grpSpPr>
            <a:xfrm>
              <a:off x="8560253" y="4426329"/>
              <a:ext cx="610282" cy="674403"/>
              <a:chOff x="4841875" y="2895601"/>
              <a:chExt cx="344488" cy="346075"/>
            </a:xfrm>
          </p:grpSpPr>
          <p:sp>
            <p:nvSpPr>
              <p:cNvPr id="203" name="Freeform 258">
                <a:extLst>
                  <a:ext uri="{FF2B5EF4-FFF2-40B4-BE49-F238E27FC236}">
                    <a16:creationId xmlns:a16="http://schemas.microsoft.com/office/drawing/2014/main" id="{05760EEA-E70F-4460-BC2A-336F9645E04A}"/>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259">
                <a:extLst>
                  <a:ext uri="{FF2B5EF4-FFF2-40B4-BE49-F238E27FC236}">
                    <a16:creationId xmlns:a16="http://schemas.microsoft.com/office/drawing/2014/main" id="{7AE0CD2C-CD57-47B1-B505-80D106A8080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260">
                <a:extLst>
                  <a:ext uri="{FF2B5EF4-FFF2-40B4-BE49-F238E27FC236}">
                    <a16:creationId xmlns:a16="http://schemas.microsoft.com/office/drawing/2014/main" id="{872A3131-C536-4756-B975-DACC55DF372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6" name="Line 261">
                <a:extLst>
                  <a:ext uri="{FF2B5EF4-FFF2-40B4-BE49-F238E27FC236}">
                    <a16:creationId xmlns:a16="http://schemas.microsoft.com/office/drawing/2014/main" id="{8D6C92E4-36B6-469D-8D9D-7E821A2B6AD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7" name="Line 262">
                <a:extLst>
                  <a:ext uri="{FF2B5EF4-FFF2-40B4-BE49-F238E27FC236}">
                    <a16:creationId xmlns:a16="http://schemas.microsoft.com/office/drawing/2014/main" id="{B9D7D31E-100C-4875-91DB-E3AA306D1C1C}"/>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263">
                <a:extLst>
                  <a:ext uri="{FF2B5EF4-FFF2-40B4-BE49-F238E27FC236}">
                    <a16:creationId xmlns:a16="http://schemas.microsoft.com/office/drawing/2014/main" id="{29CE937B-2D75-4864-AD7D-EE0DA1EBAD70}"/>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Oval 264">
                <a:extLst>
                  <a:ext uri="{FF2B5EF4-FFF2-40B4-BE49-F238E27FC236}">
                    <a16:creationId xmlns:a16="http://schemas.microsoft.com/office/drawing/2014/main" id="{5C237BA8-A5D9-4E6F-B526-E9714857803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265">
                <a:extLst>
                  <a:ext uri="{FF2B5EF4-FFF2-40B4-BE49-F238E27FC236}">
                    <a16:creationId xmlns:a16="http://schemas.microsoft.com/office/drawing/2014/main" id="{661A5EFA-ECB7-4C9D-A8BD-1FACE7EBBD7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266">
                <a:extLst>
                  <a:ext uri="{FF2B5EF4-FFF2-40B4-BE49-F238E27FC236}">
                    <a16:creationId xmlns:a16="http://schemas.microsoft.com/office/drawing/2014/main" id="{6503CA85-38C3-44D1-94CA-34EA501E44D5}"/>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267">
                <a:extLst>
                  <a:ext uri="{FF2B5EF4-FFF2-40B4-BE49-F238E27FC236}">
                    <a16:creationId xmlns:a16="http://schemas.microsoft.com/office/drawing/2014/main" id="{AE3AF176-184A-4597-B23C-A8ECB69459A6}"/>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38" descr="This image is an icon of three people interacting. ">
            <a:extLst>
              <a:ext uri="{FF2B5EF4-FFF2-40B4-BE49-F238E27FC236}">
                <a16:creationId xmlns:a16="http://schemas.microsoft.com/office/drawing/2014/main" id="{D7F5E6C2-3449-4D64-AEF0-8F9AE58743E4}"/>
              </a:ext>
            </a:extLst>
          </p:cNvPr>
          <p:cNvGrpSpPr/>
          <p:nvPr/>
        </p:nvGrpSpPr>
        <p:grpSpPr>
          <a:xfrm>
            <a:off x="7305675" y="2143125"/>
            <a:ext cx="1397000" cy="1397000"/>
            <a:chOff x="7356475" y="2143125"/>
            <a:chExt cx="1397000" cy="1397000"/>
          </a:xfrm>
        </p:grpSpPr>
        <p:sp>
          <p:nvSpPr>
            <p:cNvPr id="35" name="Freeform 27">
              <a:extLst>
                <a:ext uri="{FF2B5EF4-FFF2-40B4-BE49-F238E27FC236}">
                  <a16:creationId xmlns:a16="http://schemas.microsoft.com/office/drawing/2014/main" id="{AAE4382C-A236-4EFC-A5CF-301D418C624F}"/>
                </a:ext>
              </a:extLst>
            </p:cNvPr>
            <p:cNvSpPr>
              <a:spLocks/>
            </p:cNvSpPr>
            <p:nvPr/>
          </p:nvSpPr>
          <p:spPr bwMode="auto">
            <a:xfrm>
              <a:off x="73564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13" name="Group 212">
              <a:extLst>
                <a:ext uri="{FF2B5EF4-FFF2-40B4-BE49-F238E27FC236}">
                  <a16:creationId xmlns:a16="http://schemas.microsoft.com/office/drawing/2014/main" id="{84CDD73D-3AA4-4625-B9F5-1852145FC880}"/>
                </a:ext>
              </a:extLst>
            </p:cNvPr>
            <p:cNvGrpSpPr/>
            <p:nvPr/>
          </p:nvGrpSpPr>
          <p:grpSpPr>
            <a:xfrm>
              <a:off x="7748428" y="2465099"/>
              <a:ext cx="613094" cy="674403"/>
              <a:chOff x="3398838" y="2895601"/>
              <a:chExt cx="346075" cy="346075"/>
            </a:xfrm>
          </p:grpSpPr>
          <p:sp>
            <p:nvSpPr>
              <p:cNvPr id="214" name="Freeform 49">
                <a:extLst>
                  <a:ext uri="{FF2B5EF4-FFF2-40B4-BE49-F238E27FC236}">
                    <a16:creationId xmlns:a16="http://schemas.microsoft.com/office/drawing/2014/main" id="{ABF2711F-75A7-4B4A-BF02-2652927EB6D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50">
                <a:extLst>
                  <a:ext uri="{FF2B5EF4-FFF2-40B4-BE49-F238E27FC236}">
                    <a16:creationId xmlns:a16="http://schemas.microsoft.com/office/drawing/2014/main" id="{82DE05A5-FAEC-4B16-BF1A-19901B942D35}"/>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Oval 51">
                <a:extLst>
                  <a:ext uri="{FF2B5EF4-FFF2-40B4-BE49-F238E27FC236}">
                    <a16:creationId xmlns:a16="http://schemas.microsoft.com/office/drawing/2014/main" id="{0E0CD678-477B-451D-9104-A48469B3943C}"/>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52">
                <a:extLst>
                  <a:ext uri="{FF2B5EF4-FFF2-40B4-BE49-F238E27FC236}">
                    <a16:creationId xmlns:a16="http://schemas.microsoft.com/office/drawing/2014/main" id="{26FA0A70-D241-45F0-830E-0A67FE310BAF}"/>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53">
                <a:extLst>
                  <a:ext uri="{FF2B5EF4-FFF2-40B4-BE49-F238E27FC236}">
                    <a16:creationId xmlns:a16="http://schemas.microsoft.com/office/drawing/2014/main" id="{A59E8B52-245F-4ACF-8281-9CF552059B59}"/>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54">
                <a:extLst>
                  <a:ext uri="{FF2B5EF4-FFF2-40B4-BE49-F238E27FC236}">
                    <a16:creationId xmlns:a16="http://schemas.microsoft.com/office/drawing/2014/main" id="{899BF9CE-E77F-4F48-9450-66E3BECCB68B}"/>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55">
                <a:extLst>
                  <a:ext uri="{FF2B5EF4-FFF2-40B4-BE49-F238E27FC236}">
                    <a16:creationId xmlns:a16="http://schemas.microsoft.com/office/drawing/2014/main" id="{4BEF1ED3-5C78-40B2-8A93-4068B9D51806}"/>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56">
                <a:extLst>
                  <a:ext uri="{FF2B5EF4-FFF2-40B4-BE49-F238E27FC236}">
                    <a16:creationId xmlns:a16="http://schemas.microsoft.com/office/drawing/2014/main" id="{A2AAED8D-F9E0-4ECB-9AB3-CBBAFB83B1AF}"/>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57">
                <a:extLst>
                  <a:ext uri="{FF2B5EF4-FFF2-40B4-BE49-F238E27FC236}">
                    <a16:creationId xmlns:a16="http://schemas.microsoft.com/office/drawing/2014/main" id="{6002DB15-DE43-4C77-9619-8D419321F2E7}"/>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58">
                <a:extLst>
                  <a:ext uri="{FF2B5EF4-FFF2-40B4-BE49-F238E27FC236}">
                    <a16:creationId xmlns:a16="http://schemas.microsoft.com/office/drawing/2014/main" id="{96593802-B775-42A3-AF14-F045D7024BCC}"/>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Oval 59">
                <a:extLst>
                  <a:ext uri="{FF2B5EF4-FFF2-40B4-BE49-F238E27FC236}">
                    <a16:creationId xmlns:a16="http://schemas.microsoft.com/office/drawing/2014/main" id="{E9093A9B-C057-4965-9778-D32C3435BAC3}"/>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60">
                <a:extLst>
                  <a:ext uri="{FF2B5EF4-FFF2-40B4-BE49-F238E27FC236}">
                    <a16:creationId xmlns:a16="http://schemas.microsoft.com/office/drawing/2014/main" id="{25E38B6F-D336-4A2F-AB1E-5483A67114A8}"/>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6" name="Line 61">
                <a:extLst>
                  <a:ext uri="{FF2B5EF4-FFF2-40B4-BE49-F238E27FC236}">
                    <a16:creationId xmlns:a16="http://schemas.microsoft.com/office/drawing/2014/main" id="{C97F06C5-8609-4F4A-94C8-8D52F4857B8C}"/>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7" name="Line 62">
                <a:extLst>
                  <a:ext uri="{FF2B5EF4-FFF2-40B4-BE49-F238E27FC236}">
                    <a16:creationId xmlns:a16="http://schemas.microsoft.com/office/drawing/2014/main" id="{7A7E2673-DEC0-43F1-9033-64A7A4DA55B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3" name="Group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845595"/>
            <a:chOff x="9695998" y="4157408"/>
            <a:chExt cx="1734002" cy="1322865"/>
          </a:xfrm>
        </p:grpSpPr>
        <p:sp>
          <p:nvSpPr>
            <p:cNvPr id="331" name="TextBox 330">
              <a:extLst>
                <a:ext uri="{FF2B5EF4-FFF2-40B4-BE49-F238E27FC236}">
                  <a16:creationId xmlns:a16="http://schemas.microsoft.com/office/drawing/2014/main" id="{62109C55-9EBC-4778-80D4-D55D22307915}"/>
                </a:ext>
              </a:extLst>
            </p:cNvPr>
            <p:cNvSpPr txBox="1"/>
            <p:nvPr/>
          </p:nvSpPr>
          <p:spPr>
            <a:xfrm>
              <a:off x="9700605" y="4157408"/>
              <a:ext cx="1729395"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Hosting:</a:t>
              </a:r>
            </a:p>
          </p:txBody>
        </p:sp>
        <p:sp>
          <p:nvSpPr>
            <p:cNvPr id="332" name="Rectangle 331">
              <a:extLst>
                <a:ext uri="{FF2B5EF4-FFF2-40B4-BE49-F238E27FC236}">
                  <a16:creationId xmlns:a16="http://schemas.microsoft.com/office/drawing/2014/main" id="{779BDC05-BA31-44EF-B695-331F1F3CEBCA}"/>
                </a:ext>
              </a:extLst>
            </p:cNvPr>
            <p:cNvSpPr/>
            <p:nvPr/>
          </p:nvSpPr>
          <p:spPr>
            <a:xfrm>
              <a:off x="9695998" y="4987830"/>
              <a:ext cx="1729394" cy="492443"/>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The website is hosted in GitHub </a:t>
              </a:r>
            </a:p>
          </p:txBody>
        </p:sp>
      </p:grpSp>
      <p:grpSp>
        <p:nvGrpSpPr>
          <p:cNvPr id="336" name="Group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8876" y="2203556"/>
            <a:ext cx="2254068" cy="1609890"/>
            <a:chOff x="9700605" y="4157408"/>
            <a:chExt cx="1729395" cy="1609890"/>
          </a:xfrm>
        </p:grpSpPr>
        <p:sp>
          <p:nvSpPr>
            <p:cNvPr id="337" name="TextBox 336">
              <a:extLst>
                <a:ext uri="{FF2B5EF4-FFF2-40B4-BE49-F238E27FC236}">
                  <a16:creationId xmlns:a16="http://schemas.microsoft.com/office/drawing/2014/main" id="{3380BC47-47FB-44F3-9E0B-80B83E426031}"/>
                </a:ext>
              </a:extLst>
            </p:cNvPr>
            <p:cNvSpPr txBox="1"/>
            <p:nvPr/>
          </p:nvSpPr>
          <p:spPr>
            <a:xfrm>
              <a:off x="9700605" y="4157408"/>
              <a:ext cx="1729395"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User Interface:</a:t>
              </a:r>
            </a:p>
          </p:txBody>
        </p:sp>
        <p:sp>
          <p:nvSpPr>
            <p:cNvPr id="338" name="Rectangle 337">
              <a:extLst>
                <a:ext uri="{FF2B5EF4-FFF2-40B4-BE49-F238E27FC236}">
                  <a16:creationId xmlns:a16="http://schemas.microsoft.com/office/drawing/2014/main" id="{9DE6A47E-C4CC-416D-9C28-3273394521C8}"/>
                </a:ext>
              </a:extLst>
            </p:cNvPr>
            <p:cNvSpPr/>
            <p:nvPr/>
          </p:nvSpPr>
          <p:spPr>
            <a:xfrm>
              <a:off x="9700606" y="4536192"/>
              <a:ext cx="1729394" cy="1231106"/>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Website design, User Interface using HTML, CSS, Adobe Dreamweaver, Bootstrap components and blocks. </a:t>
              </a:r>
            </a:p>
          </p:txBody>
        </p:sp>
      </p:grpSp>
      <p:grpSp>
        <p:nvGrpSpPr>
          <p:cNvPr id="45" name="Group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069975" y="2164807"/>
            <a:ext cx="1970571" cy="1332363"/>
            <a:chOff x="1427303" y="2203556"/>
            <a:chExt cx="1609831" cy="1332363"/>
          </a:xfrm>
        </p:grpSpPr>
        <p:sp>
          <p:nvSpPr>
            <p:cNvPr id="340" name="TextBox 339">
              <a:extLst>
                <a:ext uri="{FF2B5EF4-FFF2-40B4-BE49-F238E27FC236}">
                  <a16:creationId xmlns:a16="http://schemas.microsoft.com/office/drawing/2014/main" id="{246A1BD9-59BD-467C-9A84-D6A5E4382773}"/>
                </a:ext>
              </a:extLst>
            </p:cNvPr>
            <p:cNvSpPr txBox="1"/>
            <p:nvPr/>
          </p:nvSpPr>
          <p:spPr>
            <a:xfrm>
              <a:off x="1427303" y="2203556"/>
              <a:ext cx="1594605" cy="246221"/>
            </a:xfrm>
            <a:prstGeom prst="rect">
              <a:avLst/>
            </a:prstGeom>
            <a:noFill/>
          </p:spPr>
          <p:txBody>
            <a:bodyPr wrap="square" lIns="0" tIns="0" rIns="0" bIns="0" rtlCol="0">
              <a:spAutoFit/>
            </a:bodyPr>
            <a:lstStyle/>
            <a:p>
              <a:pPr algn="r"/>
              <a:r>
                <a:rPr lang="en-US" sz="1600" b="1" dirty="0">
                  <a:solidFill>
                    <a:srgbClr val="002060"/>
                  </a:solidFill>
                  <a:latin typeface="Segoe UI" panose="020B0502040204020203" pitchFamily="34" charset="0"/>
                  <a:cs typeface="Segoe UI" panose="020B0502040204020203" pitchFamily="34" charset="0"/>
                </a:rPr>
                <a:t>Database:</a:t>
              </a:r>
            </a:p>
          </p:txBody>
        </p:sp>
        <p:sp>
          <p:nvSpPr>
            <p:cNvPr id="341" name="Rectangle 340">
              <a:extLst>
                <a:ext uri="{FF2B5EF4-FFF2-40B4-BE49-F238E27FC236}">
                  <a16:creationId xmlns:a16="http://schemas.microsoft.com/office/drawing/2014/main" id="{594EDD4C-FB3C-4D67-A0E0-448BE5307678}"/>
                </a:ext>
              </a:extLst>
            </p:cNvPr>
            <p:cNvSpPr/>
            <p:nvPr/>
          </p:nvSpPr>
          <p:spPr>
            <a:xfrm>
              <a:off x="1442530" y="2551034"/>
              <a:ext cx="1594604" cy="984885"/>
            </a:xfrm>
            <a:prstGeom prst="rect">
              <a:avLst/>
            </a:prstGeom>
          </p:spPr>
          <p:txBody>
            <a:bodyPr wrap="square" lIns="0" tIns="0" rIns="0" bIns="0">
              <a:spAutoFit/>
            </a:bodyPr>
            <a:lstStyle/>
            <a:p>
              <a:pPr algn="r"/>
              <a:r>
                <a:rPr lang="en-US" sz="1600" i="1" dirty="0">
                  <a:solidFill>
                    <a:srgbClr val="002060"/>
                  </a:solidFill>
                  <a:latin typeface="+mj-lt"/>
                  <a:cs typeface="Segoe UI" panose="020B0502040204020203" pitchFamily="34" charset="0"/>
                </a:rPr>
                <a:t>Database analysis, ETL and Modeling. Using Python, Pandas, PostgreSQL and Alteryx.</a:t>
              </a:r>
            </a:p>
          </p:txBody>
        </p:sp>
      </p:grpSp>
      <p:grpSp>
        <p:nvGrpSpPr>
          <p:cNvPr id="342" name="Group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786405" y="4157408"/>
            <a:ext cx="1598853" cy="1322865"/>
            <a:chOff x="9695998" y="4157408"/>
            <a:chExt cx="1734002" cy="1322865"/>
          </a:xfrm>
        </p:grpSpPr>
        <p:sp>
          <p:nvSpPr>
            <p:cNvPr id="343" name="TextBox 342">
              <a:extLst>
                <a:ext uri="{FF2B5EF4-FFF2-40B4-BE49-F238E27FC236}">
                  <a16:creationId xmlns:a16="http://schemas.microsoft.com/office/drawing/2014/main" id="{36571B2F-0463-48D1-8CC7-EA6BC8F3FB67}"/>
                </a:ext>
              </a:extLst>
            </p:cNvPr>
            <p:cNvSpPr txBox="1"/>
            <p:nvPr/>
          </p:nvSpPr>
          <p:spPr>
            <a:xfrm>
              <a:off x="9700605" y="4157408"/>
              <a:ext cx="1729395" cy="492443"/>
            </a:xfrm>
            <a:prstGeom prst="rect">
              <a:avLst/>
            </a:prstGeom>
            <a:noFill/>
          </p:spPr>
          <p:txBody>
            <a:bodyPr wrap="square" lIns="0" tIns="0" rIns="0" bIns="0" rtlCol="0">
              <a:spAutoFit/>
            </a:bodyPr>
            <a:lstStyle/>
            <a:p>
              <a:pPr algn="r"/>
              <a:r>
                <a:rPr lang="en-US" sz="1600" b="1" dirty="0">
                  <a:solidFill>
                    <a:srgbClr val="002060"/>
                  </a:solidFill>
                  <a:latin typeface="Segoe UI" panose="020B0502040204020203" pitchFamily="34" charset="0"/>
                  <a:cs typeface="Segoe UI" panose="020B0502040204020203" pitchFamily="34" charset="0"/>
                </a:rPr>
                <a:t>Business Analysis:</a:t>
              </a:r>
            </a:p>
          </p:txBody>
        </p:sp>
        <p:sp>
          <p:nvSpPr>
            <p:cNvPr id="344" name="Rectangle 343">
              <a:extLst>
                <a:ext uri="{FF2B5EF4-FFF2-40B4-BE49-F238E27FC236}">
                  <a16:creationId xmlns:a16="http://schemas.microsoft.com/office/drawing/2014/main" id="{2BA0C149-973C-4722-BF48-FF9DE9B8BC55}"/>
                </a:ext>
              </a:extLst>
            </p:cNvPr>
            <p:cNvSpPr/>
            <p:nvPr/>
          </p:nvSpPr>
          <p:spPr>
            <a:xfrm>
              <a:off x="9695998" y="4987830"/>
              <a:ext cx="1729394" cy="492443"/>
            </a:xfrm>
            <a:prstGeom prst="rect">
              <a:avLst/>
            </a:prstGeom>
          </p:spPr>
          <p:txBody>
            <a:bodyPr wrap="square" lIns="0" tIns="0" rIns="0" bIns="0">
              <a:spAutoFit/>
            </a:bodyPr>
            <a:lstStyle/>
            <a:p>
              <a:pPr algn="r"/>
              <a:r>
                <a:rPr lang="en-US" sz="1600" i="1" dirty="0">
                  <a:solidFill>
                    <a:srgbClr val="002060"/>
                  </a:solidFill>
                  <a:latin typeface="+mj-lt"/>
                  <a:cs typeface="Segoe UI" panose="020B0502040204020203" pitchFamily="34" charset="0"/>
                </a:rPr>
                <a:t>Business and data understanding. </a:t>
              </a:r>
            </a:p>
          </p:txBody>
        </p:sp>
      </p:grpSp>
      <p:grpSp>
        <p:nvGrpSpPr>
          <p:cNvPr id="345" name="Group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3520436" y="322368"/>
            <a:ext cx="5151126" cy="999093"/>
            <a:chOff x="9379627" y="4410753"/>
            <a:chExt cx="2371352" cy="999093"/>
          </a:xfrm>
        </p:grpSpPr>
        <p:sp>
          <p:nvSpPr>
            <p:cNvPr id="346" name="TextBox 345">
              <a:extLst>
                <a:ext uri="{FF2B5EF4-FFF2-40B4-BE49-F238E27FC236}">
                  <a16:creationId xmlns:a16="http://schemas.microsoft.com/office/drawing/2014/main" id="{3DF722C9-361F-401E-AD34-54132A8436B3}"/>
                </a:ext>
              </a:extLst>
            </p:cNvPr>
            <p:cNvSpPr txBox="1"/>
            <p:nvPr/>
          </p:nvSpPr>
          <p:spPr>
            <a:xfrm>
              <a:off x="9379627" y="4410753"/>
              <a:ext cx="2371352" cy="246221"/>
            </a:xfrm>
            <a:prstGeom prst="rect">
              <a:avLst/>
            </a:prstGeom>
            <a:noFill/>
          </p:spPr>
          <p:txBody>
            <a:bodyPr wrap="square" lIns="0" tIns="0" rIns="0" bIns="0" rtlCol="0">
              <a:spAutoFit/>
            </a:bodyPr>
            <a:lstStyle/>
            <a:p>
              <a:pPr algn="ctr"/>
              <a:r>
                <a:rPr lang="en-US" sz="1600" b="1" dirty="0">
                  <a:solidFill>
                    <a:srgbClr val="002060"/>
                  </a:solidFill>
                  <a:latin typeface="Segoe UI" panose="020B0502040204020203" pitchFamily="34" charset="0"/>
                  <a:cs typeface="Segoe UI" panose="020B0502040204020203" pitchFamily="34" charset="0"/>
                </a:rPr>
                <a:t>Coding:</a:t>
              </a:r>
            </a:p>
          </p:txBody>
        </p:sp>
        <p:sp>
          <p:nvSpPr>
            <p:cNvPr id="347" name="Rectangle 346">
              <a:extLst>
                <a:ext uri="{FF2B5EF4-FFF2-40B4-BE49-F238E27FC236}">
                  <a16:creationId xmlns:a16="http://schemas.microsoft.com/office/drawing/2014/main" id="{49C08362-5A73-4AB7-8811-DC216428D42D}"/>
                </a:ext>
              </a:extLst>
            </p:cNvPr>
            <p:cNvSpPr/>
            <p:nvPr/>
          </p:nvSpPr>
          <p:spPr>
            <a:xfrm>
              <a:off x="9700605" y="4671182"/>
              <a:ext cx="1729394" cy="738664"/>
            </a:xfrm>
            <a:prstGeom prst="rect">
              <a:avLst/>
            </a:prstGeom>
          </p:spPr>
          <p:txBody>
            <a:bodyPr wrap="square" lIns="0" tIns="0" rIns="0" bIns="0">
              <a:spAutoFit/>
            </a:bodyPr>
            <a:lstStyle/>
            <a:p>
              <a:pPr algn="ctr"/>
              <a:r>
                <a:rPr lang="en-US" sz="1600" i="1" dirty="0">
                  <a:solidFill>
                    <a:srgbClr val="002060"/>
                  </a:solidFill>
                  <a:latin typeface="+mj-lt"/>
                  <a:cs typeface="Segoe UI" panose="020B0502040204020203" pitchFamily="34" charset="0"/>
                </a:rPr>
                <a:t>Using JavaScript, D3. We created Sales Trend Chart, Brand Trend Chart and Marketplace Chart.</a:t>
              </a:r>
            </a:p>
          </p:txBody>
        </p:sp>
      </p:grpSp>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How 1</a:t>
            </a:r>
          </a:p>
        </p:txBody>
      </p:sp>
      <p:sp>
        <p:nvSpPr>
          <p:cNvPr id="127" name="TextBox 126">
            <a:extLst>
              <a:ext uri="{FF2B5EF4-FFF2-40B4-BE49-F238E27FC236}">
                <a16:creationId xmlns:a16="http://schemas.microsoft.com/office/drawing/2014/main" id="{485022E6-9564-4708-AA69-AA8B20EDDD51}"/>
              </a:ext>
            </a:extLst>
          </p:cNvPr>
          <p:cNvSpPr txBox="1"/>
          <p:nvPr/>
        </p:nvSpPr>
        <p:spPr>
          <a:xfrm>
            <a:off x="4499745" y="6224535"/>
            <a:ext cx="3241721" cy="255587"/>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How did we work on the project?</a:t>
            </a:r>
            <a:endParaRPr lang="en-US" sz="1600" i="1" dirty="0">
              <a:solidFill>
                <a:srgbClr val="002060"/>
              </a:solidFill>
              <a:cs typeface="Segoe UI" panose="020B0502040204020203" pitchFamily="34" charset="0"/>
            </a:endParaRPr>
          </a:p>
        </p:txBody>
      </p:sp>
      <p:sp>
        <p:nvSpPr>
          <p:cNvPr id="3" name="Arrow: Down 2">
            <a:extLst>
              <a:ext uri="{FF2B5EF4-FFF2-40B4-BE49-F238E27FC236}">
                <a16:creationId xmlns:a16="http://schemas.microsoft.com/office/drawing/2014/main" id="{82642E36-CD62-46DE-A8F4-E7122216BAF5}"/>
              </a:ext>
            </a:extLst>
          </p:cNvPr>
          <p:cNvSpPr/>
          <p:nvPr/>
        </p:nvSpPr>
        <p:spPr>
          <a:xfrm rot="8643780">
            <a:off x="3805151" y="5552766"/>
            <a:ext cx="453375" cy="667820"/>
          </a:xfrm>
          <a:prstGeom prst="downArrow">
            <a:avLst/>
          </a:prstGeom>
          <a:solidFill>
            <a:srgbClr val="6B8DE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9736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This image is of a man seen from the back. ">
            <a:extLst>
              <a:ext uri="{FF2B5EF4-FFF2-40B4-BE49-F238E27FC236}">
                <a16:creationId xmlns:a16="http://schemas.microsoft.com/office/drawing/2014/main" id="{ABC2A172-1C05-4D6F-B5FB-5CEBE6B7E962}"/>
              </a:ext>
            </a:extLst>
          </p:cNvPr>
          <p:cNvGrpSpPr/>
          <p:nvPr/>
        </p:nvGrpSpPr>
        <p:grpSpPr>
          <a:xfrm>
            <a:off x="103754" y="3189591"/>
            <a:ext cx="2668588" cy="2679700"/>
            <a:chOff x="4832350" y="3127375"/>
            <a:chExt cx="2668588" cy="2679700"/>
          </a:xfrm>
        </p:grpSpPr>
        <p:sp>
          <p:nvSpPr>
            <p:cNvPr id="5"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38" name="Group 37" descr="This image is an icon of three people and a globe. ">
            <a:extLst>
              <a:ext uri="{FF2B5EF4-FFF2-40B4-BE49-F238E27FC236}">
                <a16:creationId xmlns:a16="http://schemas.microsoft.com/office/drawing/2014/main" id="{A990E334-4A7D-4F5C-A904-F305BFAA954B}"/>
              </a:ext>
            </a:extLst>
          </p:cNvPr>
          <p:cNvGrpSpPr/>
          <p:nvPr/>
        </p:nvGrpSpPr>
        <p:grpSpPr>
          <a:xfrm>
            <a:off x="8391344" y="193354"/>
            <a:ext cx="1271588" cy="1273175"/>
            <a:chOff x="8229600" y="4162425"/>
            <a:chExt cx="1271588" cy="1273175"/>
          </a:xfrm>
        </p:grpSpPr>
        <p:sp>
          <p:nvSpPr>
            <p:cNvPr id="36" name="Oval 28">
              <a:extLst>
                <a:ext uri="{FF2B5EF4-FFF2-40B4-BE49-F238E27FC236}">
                  <a16:creationId xmlns:a16="http://schemas.microsoft.com/office/drawing/2014/main" id="{4699FCCF-8ACA-4F41-97A7-AD2C08AE5E98}"/>
                </a:ext>
              </a:extLst>
            </p:cNvPr>
            <p:cNvSpPr>
              <a:spLocks noChangeArrowheads="1"/>
            </p:cNvSpPr>
            <p:nvPr/>
          </p:nvSpPr>
          <p:spPr bwMode="auto">
            <a:xfrm>
              <a:off x="8229600"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02" name="Group 201">
              <a:extLst>
                <a:ext uri="{FF2B5EF4-FFF2-40B4-BE49-F238E27FC236}">
                  <a16:creationId xmlns:a16="http://schemas.microsoft.com/office/drawing/2014/main" id="{F63DE9C6-B298-4701-B108-E8E84885E8BC}"/>
                </a:ext>
              </a:extLst>
            </p:cNvPr>
            <p:cNvGrpSpPr/>
            <p:nvPr/>
          </p:nvGrpSpPr>
          <p:grpSpPr>
            <a:xfrm>
              <a:off x="8560253" y="4426329"/>
              <a:ext cx="610282" cy="674403"/>
              <a:chOff x="4841875" y="2895601"/>
              <a:chExt cx="344488" cy="346075"/>
            </a:xfrm>
          </p:grpSpPr>
          <p:sp>
            <p:nvSpPr>
              <p:cNvPr id="203" name="Freeform 258">
                <a:extLst>
                  <a:ext uri="{FF2B5EF4-FFF2-40B4-BE49-F238E27FC236}">
                    <a16:creationId xmlns:a16="http://schemas.microsoft.com/office/drawing/2014/main" id="{05760EEA-E70F-4460-BC2A-336F9645E04A}"/>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259">
                <a:extLst>
                  <a:ext uri="{FF2B5EF4-FFF2-40B4-BE49-F238E27FC236}">
                    <a16:creationId xmlns:a16="http://schemas.microsoft.com/office/drawing/2014/main" id="{7AE0CD2C-CD57-47B1-B505-80D106A8080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260">
                <a:extLst>
                  <a:ext uri="{FF2B5EF4-FFF2-40B4-BE49-F238E27FC236}">
                    <a16:creationId xmlns:a16="http://schemas.microsoft.com/office/drawing/2014/main" id="{872A3131-C536-4756-B975-DACC55DF372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6" name="Line 261">
                <a:extLst>
                  <a:ext uri="{FF2B5EF4-FFF2-40B4-BE49-F238E27FC236}">
                    <a16:creationId xmlns:a16="http://schemas.microsoft.com/office/drawing/2014/main" id="{8D6C92E4-36B6-469D-8D9D-7E821A2B6AD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7" name="Line 262">
                <a:extLst>
                  <a:ext uri="{FF2B5EF4-FFF2-40B4-BE49-F238E27FC236}">
                    <a16:creationId xmlns:a16="http://schemas.microsoft.com/office/drawing/2014/main" id="{B9D7D31E-100C-4875-91DB-E3AA306D1C1C}"/>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263">
                <a:extLst>
                  <a:ext uri="{FF2B5EF4-FFF2-40B4-BE49-F238E27FC236}">
                    <a16:creationId xmlns:a16="http://schemas.microsoft.com/office/drawing/2014/main" id="{29CE937B-2D75-4864-AD7D-EE0DA1EBAD70}"/>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Oval 264">
                <a:extLst>
                  <a:ext uri="{FF2B5EF4-FFF2-40B4-BE49-F238E27FC236}">
                    <a16:creationId xmlns:a16="http://schemas.microsoft.com/office/drawing/2014/main" id="{5C237BA8-A5D9-4E6F-B526-E9714857803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265">
                <a:extLst>
                  <a:ext uri="{FF2B5EF4-FFF2-40B4-BE49-F238E27FC236}">
                    <a16:creationId xmlns:a16="http://schemas.microsoft.com/office/drawing/2014/main" id="{661A5EFA-ECB7-4C9D-A8BD-1FACE7EBBD7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266">
                <a:extLst>
                  <a:ext uri="{FF2B5EF4-FFF2-40B4-BE49-F238E27FC236}">
                    <a16:creationId xmlns:a16="http://schemas.microsoft.com/office/drawing/2014/main" id="{6503CA85-38C3-44D1-94CA-34EA501E44D5}"/>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267">
                <a:extLst>
                  <a:ext uri="{FF2B5EF4-FFF2-40B4-BE49-F238E27FC236}">
                    <a16:creationId xmlns:a16="http://schemas.microsoft.com/office/drawing/2014/main" id="{AE3AF176-184A-4597-B23C-A8ECB69459A6}"/>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9" name="Group 38" descr="This image is an icon of three people interacting. ">
            <a:extLst>
              <a:ext uri="{FF2B5EF4-FFF2-40B4-BE49-F238E27FC236}">
                <a16:creationId xmlns:a16="http://schemas.microsoft.com/office/drawing/2014/main" id="{D7F5E6C2-3449-4D64-AEF0-8F9AE58743E4}"/>
              </a:ext>
            </a:extLst>
          </p:cNvPr>
          <p:cNvGrpSpPr/>
          <p:nvPr/>
        </p:nvGrpSpPr>
        <p:grpSpPr>
          <a:xfrm>
            <a:off x="4048420" y="122721"/>
            <a:ext cx="1397000" cy="1397000"/>
            <a:chOff x="7356475" y="2143125"/>
            <a:chExt cx="1397000" cy="1397000"/>
          </a:xfrm>
        </p:grpSpPr>
        <p:sp>
          <p:nvSpPr>
            <p:cNvPr id="35" name="Freeform 27">
              <a:extLst>
                <a:ext uri="{FF2B5EF4-FFF2-40B4-BE49-F238E27FC236}">
                  <a16:creationId xmlns:a16="http://schemas.microsoft.com/office/drawing/2014/main" id="{AAE4382C-A236-4EFC-A5CF-301D418C624F}"/>
                </a:ext>
              </a:extLst>
            </p:cNvPr>
            <p:cNvSpPr>
              <a:spLocks/>
            </p:cNvSpPr>
            <p:nvPr/>
          </p:nvSpPr>
          <p:spPr bwMode="auto">
            <a:xfrm>
              <a:off x="73564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13" name="Group 212">
              <a:extLst>
                <a:ext uri="{FF2B5EF4-FFF2-40B4-BE49-F238E27FC236}">
                  <a16:creationId xmlns:a16="http://schemas.microsoft.com/office/drawing/2014/main" id="{84CDD73D-3AA4-4625-B9F5-1852145FC880}"/>
                </a:ext>
              </a:extLst>
            </p:cNvPr>
            <p:cNvGrpSpPr/>
            <p:nvPr/>
          </p:nvGrpSpPr>
          <p:grpSpPr>
            <a:xfrm>
              <a:off x="7748428" y="2465099"/>
              <a:ext cx="613094" cy="674403"/>
              <a:chOff x="3398838" y="2895601"/>
              <a:chExt cx="346075" cy="346075"/>
            </a:xfrm>
          </p:grpSpPr>
          <p:sp>
            <p:nvSpPr>
              <p:cNvPr id="214" name="Freeform 49">
                <a:extLst>
                  <a:ext uri="{FF2B5EF4-FFF2-40B4-BE49-F238E27FC236}">
                    <a16:creationId xmlns:a16="http://schemas.microsoft.com/office/drawing/2014/main" id="{ABF2711F-75A7-4B4A-BF02-2652927EB6D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50">
                <a:extLst>
                  <a:ext uri="{FF2B5EF4-FFF2-40B4-BE49-F238E27FC236}">
                    <a16:creationId xmlns:a16="http://schemas.microsoft.com/office/drawing/2014/main" id="{82DE05A5-FAEC-4B16-BF1A-19901B942D35}"/>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Oval 51">
                <a:extLst>
                  <a:ext uri="{FF2B5EF4-FFF2-40B4-BE49-F238E27FC236}">
                    <a16:creationId xmlns:a16="http://schemas.microsoft.com/office/drawing/2014/main" id="{0E0CD678-477B-451D-9104-A48469B3943C}"/>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52">
                <a:extLst>
                  <a:ext uri="{FF2B5EF4-FFF2-40B4-BE49-F238E27FC236}">
                    <a16:creationId xmlns:a16="http://schemas.microsoft.com/office/drawing/2014/main" id="{26FA0A70-D241-45F0-830E-0A67FE310BAF}"/>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53">
                <a:extLst>
                  <a:ext uri="{FF2B5EF4-FFF2-40B4-BE49-F238E27FC236}">
                    <a16:creationId xmlns:a16="http://schemas.microsoft.com/office/drawing/2014/main" id="{A59E8B52-245F-4ACF-8281-9CF552059B59}"/>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54">
                <a:extLst>
                  <a:ext uri="{FF2B5EF4-FFF2-40B4-BE49-F238E27FC236}">
                    <a16:creationId xmlns:a16="http://schemas.microsoft.com/office/drawing/2014/main" id="{899BF9CE-E77F-4F48-9450-66E3BECCB68B}"/>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55">
                <a:extLst>
                  <a:ext uri="{FF2B5EF4-FFF2-40B4-BE49-F238E27FC236}">
                    <a16:creationId xmlns:a16="http://schemas.microsoft.com/office/drawing/2014/main" id="{4BEF1ED3-5C78-40B2-8A93-4068B9D51806}"/>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56">
                <a:extLst>
                  <a:ext uri="{FF2B5EF4-FFF2-40B4-BE49-F238E27FC236}">
                    <a16:creationId xmlns:a16="http://schemas.microsoft.com/office/drawing/2014/main" id="{A2AAED8D-F9E0-4ECB-9AB3-CBBAFB83B1AF}"/>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57">
                <a:extLst>
                  <a:ext uri="{FF2B5EF4-FFF2-40B4-BE49-F238E27FC236}">
                    <a16:creationId xmlns:a16="http://schemas.microsoft.com/office/drawing/2014/main" id="{6002DB15-DE43-4C77-9619-8D419321F2E7}"/>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58">
                <a:extLst>
                  <a:ext uri="{FF2B5EF4-FFF2-40B4-BE49-F238E27FC236}">
                    <a16:creationId xmlns:a16="http://schemas.microsoft.com/office/drawing/2014/main" id="{96593802-B775-42A3-AF14-F045D7024BCC}"/>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Oval 59">
                <a:extLst>
                  <a:ext uri="{FF2B5EF4-FFF2-40B4-BE49-F238E27FC236}">
                    <a16:creationId xmlns:a16="http://schemas.microsoft.com/office/drawing/2014/main" id="{E9093A9B-C057-4965-9778-D32C3435BAC3}"/>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60">
                <a:extLst>
                  <a:ext uri="{FF2B5EF4-FFF2-40B4-BE49-F238E27FC236}">
                    <a16:creationId xmlns:a16="http://schemas.microsoft.com/office/drawing/2014/main" id="{25E38B6F-D336-4A2F-AB1E-5483A67114A8}"/>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6" name="Line 61">
                <a:extLst>
                  <a:ext uri="{FF2B5EF4-FFF2-40B4-BE49-F238E27FC236}">
                    <a16:creationId xmlns:a16="http://schemas.microsoft.com/office/drawing/2014/main" id="{C97F06C5-8609-4F4A-94C8-8D52F4857B8C}"/>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7" name="Line 62">
                <a:extLst>
                  <a:ext uri="{FF2B5EF4-FFF2-40B4-BE49-F238E27FC236}">
                    <a16:creationId xmlns:a16="http://schemas.microsoft.com/office/drawing/2014/main" id="{7A7E2673-DEC0-43F1-9033-64A7A4DA55B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3" name="Group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973958" y="296340"/>
            <a:ext cx="1598853" cy="845595"/>
            <a:chOff x="9695998" y="4157408"/>
            <a:chExt cx="1734002" cy="1322865"/>
          </a:xfrm>
        </p:grpSpPr>
        <p:sp>
          <p:nvSpPr>
            <p:cNvPr id="331" name="TextBox 330">
              <a:extLst>
                <a:ext uri="{FF2B5EF4-FFF2-40B4-BE49-F238E27FC236}">
                  <a16:creationId xmlns:a16="http://schemas.microsoft.com/office/drawing/2014/main" id="{62109C55-9EBC-4778-80D4-D55D22307915}"/>
                </a:ext>
              </a:extLst>
            </p:cNvPr>
            <p:cNvSpPr txBox="1"/>
            <p:nvPr/>
          </p:nvSpPr>
          <p:spPr>
            <a:xfrm>
              <a:off x="9700605" y="4157408"/>
              <a:ext cx="1729395"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Hosting:</a:t>
              </a:r>
            </a:p>
          </p:txBody>
        </p:sp>
        <p:sp>
          <p:nvSpPr>
            <p:cNvPr id="332" name="Rectangle 331">
              <a:extLst>
                <a:ext uri="{FF2B5EF4-FFF2-40B4-BE49-F238E27FC236}">
                  <a16:creationId xmlns:a16="http://schemas.microsoft.com/office/drawing/2014/main" id="{779BDC05-BA31-44EF-B695-331F1F3CEBCA}"/>
                </a:ext>
              </a:extLst>
            </p:cNvPr>
            <p:cNvSpPr/>
            <p:nvPr/>
          </p:nvSpPr>
          <p:spPr>
            <a:xfrm>
              <a:off x="9695998" y="4987830"/>
              <a:ext cx="1729394" cy="492443"/>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The website is hosted in GitHub </a:t>
              </a:r>
            </a:p>
          </p:txBody>
        </p:sp>
      </p:grpSp>
      <p:grpSp>
        <p:nvGrpSpPr>
          <p:cNvPr id="336" name="Group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5631033" y="302527"/>
            <a:ext cx="2815063" cy="1609890"/>
            <a:chOff x="9700605" y="4157408"/>
            <a:chExt cx="1729395" cy="1609890"/>
          </a:xfrm>
        </p:grpSpPr>
        <p:sp>
          <p:nvSpPr>
            <p:cNvPr id="337" name="TextBox 336">
              <a:extLst>
                <a:ext uri="{FF2B5EF4-FFF2-40B4-BE49-F238E27FC236}">
                  <a16:creationId xmlns:a16="http://schemas.microsoft.com/office/drawing/2014/main" id="{3380BC47-47FB-44F3-9E0B-80B83E426031}"/>
                </a:ext>
              </a:extLst>
            </p:cNvPr>
            <p:cNvSpPr txBox="1"/>
            <p:nvPr/>
          </p:nvSpPr>
          <p:spPr>
            <a:xfrm>
              <a:off x="9700605" y="4157408"/>
              <a:ext cx="1729395"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User Interface:</a:t>
              </a:r>
            </a:p>
          </p:txBody>
        </p:sp>
        <p:sp>
          <p:nvSpPr>
            <p:cNvPr id="338" name="Rectangle 337">
              <a:extLst>
                <a:ext uri="{FF2B5EF4-FFF2-40B4-BE49-F238E27FC236}">
                  <a16:creationId xmlns:a16="http://schemas.microsoft.com/office/drawing/2014/main" id="{9DE6A47E-C4CC-416D-9C28-3273394521C8}"/>
                </a:ext>
              </a:extLst>
            </p:cNvPr>
            <p:cNvSpPr/>
            <p:nvPr/>
          </p:nvSpPr>
          <p:spPr>
            <a:xfrm>
              <a:off x="9700606" y="4536192"/>
              <a:ext cx="1729394" cy="1231106"/>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Website design, User Interface using HTML, CSS, Adobe Dreamweaver, Bootstrap components and blocks. </a:t>
              </a:r>
            </a:p>
          </p:txBody>
        </p:sp>
      </p:grpSp>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How </a:t>
            </a:r>
            <a:r>
              <a:rPr lang="en-US" dirty="0" err="1"/>
              <a:t>Shadi</a:t>
            </a:r>
            <a:r>
              <a:rPr lang="en-US" dirty="0"/>
              <a:t> S</a:t>
            </a:r>
          </a:p>
        </p:txBody>
      </p:sp>
      <p:sp>
        <p:nvSpPr>
          <p:cNvPr id="127" name="TextBox 126">
            <a:extLst>
              <a:ext uri="{FF2B5EF4-FFF2-40B4-BE49-F238E27FC236}">
                <a16:creationId xmlns:a16="http://schemas.microsoft.com/office/drawing/2014/main" id="{485022E6-9564-4708-AA69-AA8B20EDDD51}"/>
              </a:ext>
            </a:extLst>
          </p:cNvPr>
          <p:cNvSpPr txBox="1"/>
          <p:nvPr/>
        </p:nvSpPr>
        <p:spPr>
          <a:xfrm>
            <a:off x="579889" y="6129483"/>
            <a:ext cx="2163991" cy="492443"/>
          </a:xfrm>
          <a:prstGeom prst="rect">
            <a:avLst/>
          </a:prstGeom>
          <a:noFill/>
        </p:spPr>
        <p:txBody>
          <a:bodyPr wrap="square" lIns="0" tIns="0" rIns="0" bIns="0" rtlCol="0">
            <a:spAutoFit/>
          </a:bodyPr>
          <a:lstStyle/>
          <a:p>
            <a:r>
              <a:rPr lang="en-US" sz="3200" b="1" dirty="0" err="1">
                <a:solidFill>
                  <a:srgbClr val="002060"/>
                </a:solidFill>
                <a:latin typeface="Segoe UI" panose="020B0502040204020203" pitchFamily="34" charset="0"/>
                <a:cs typeface="Segoe UI" panose="020B0502040204020203" pitchFamily="34" charset="0"/>
              </a:rPr>
              <a:t>Shadi</a:t>
            </a:r>
            <a:r>
              <a:rPr lang="en-US" sz="3200" b="1" dirty="0">
                <a:solidFill>
                  <a:srgbClr val="002060"/>
                </a:solidFill>
                <a:latin typeface="Segoe UI" panose="020B0502040204020203" pitchFamily="34" charset="0"/>
                <a:cs typeface="Segoe UI" panose="020B0502040204020203" pitchFamily="34" charset="0"/>
              </a:rPr>
              <a:t> S.</a:t>
            </a:r>
            <a:endParaRPr lang="en-US" sz="3200" i="1" dirty="0">
              <a:solidFill>
                <a:srgbClr val="002060"/>
              </a:solidFill>
              <a:cs typeface="Segoe UI" panose="020B0502040204020203" pitchFamily="34" charset="0"/>
            </a:endParaRPr>
          </a:p>
        </p:txBody>
      </p:sp>
      <p:grpSp>
        <p:nvGrpSpPr>
          <p:cNvPr id="126" name="Group 125" descr="This image is an icon of three people and a globe. ">
            <a:extLst>
              <a:ext uri="{FF2B5EF4-FFF2-40B4-BE49-F238E27FC236}">
                <a16:creationId xmlns:a16="http://schemas.microsoft.com/office/drawing/2014/main" id="{B1D27112-135B-4C70-9718-20F75481F394}"/>
              </a:ext>
            </a:extLst>
          </p:cNvPr>
          <p:cNvGrpSpPr/>
          <p:nvPr/>
        </p:nvGrpSpPr>
        <p:grpSpPr>
          <a:xfrm>
            <a:off x="166460" y="167958"/>
            <a:ext cx="1271588" cy="1273175"/>
            <a:chOff x="2690812" y="4162425"/>
            <a:chExt cx="1271588" cy="1273175"/>
          </a:xfrm>
        </p:grpSpPr>
        <p:sp>
          <p:nvSpPr>
            <p:cNvPr id="128" name="Oval 24">
              <a:extLst>
                <a:ext uri="{FF2B5EF4-FFF2-40B4-BE49-F238E27FC236}">
                  <a16:creationId xmlns:a16="http://schemas.microsoft.com/office/drawing/2014/main" id="{BEABE689-D714-4218-87EC-B61316617A73}"/>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29" name="Group 128">
              <a:extLst>
                <a:ext uri="{FF2B5EF4-FFF2-40B4-BE49-F238E27FC236}">
                  <a16:creationId xmlns:a16="http://schemas.microsoft.com/office/drawing/2014/main" id="{F769A3F7-21C8-47C9-B8DC-0910655E728D}"/>
                </a:ext>
              </a:extLst>
            </p:cNvPr>
            <p:cNvGrpSpPr/>
            <p:nvPr/>
          </p:nvGrpSpPr>
          <p:grpSpPr>
            <a:xfrm>
              <a:off x="3011359" y="4426329"/>
              <a:ext cx="610282" cy="674403"/>
              <a:chOff x="4841875" y="2895601"/>
              <a:chExt cx="344488" cy="346075"/>
            </a:xfrm>
          </p:grpSpPr>
          <p:sp>
            <p:nvSpPr>
              <p:cNvPr id="130" name="Freeform 258">
                <a:extLst>
                  <a:ext uri="{FF2B5EF4-FFF2-40B4-BE49-F238E27FC236}">
                    <a16:creationId xmlns:a16="http://schemas.microsoft.com/office/drawing/2014/main" id="{A1DCF94B-1852-4A86-B4A8-74CF0BC14ADB}"/>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9">
                <a:extLst>
                  <a:ext uri="{FF2B5EF4-FFF2-40B4-BE49-F238E27FC236}">
                    <a16:creationId xmlns:a16="http://schemas.microsoft.com/office/drawing/2014/main" id="{13B19660-03A9-4F0A-9813-0E665D8D7A6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60">
                <a:extLst>
                  <a:ext uri="{FF2B5EF4-FFF2-40B4-BE49-F238E27FC236}">
                    <a16:creationId xmlns:a16="http://schemas.microsoft.com/office/drawing/2014/main" id="{F11BDBC8-905D-4E17-B485-179C014E9DA8}"/>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Line 261">
                <a:extLst>
                  <a:ext uri="{FF2B5EF4-FFF2-40B4-BE49-F238E27FC236}">
                    <a16:creationId xmlns:a16="http://schemas.microsoft.com/office/drawing/2014/main" id="{124D575C-558E-4655-99E2-CCCD992D213D}"/>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4" name="Line 262">
                <a:extLst>
                  <a:ext uri="{FF2B5EF4-FFF2-40B4-BE49-F238E27FC236}">
                    <a16:creationId xmlns:a16="http://schemas.microsoft.com/office/drawing/2014/main" id="{01A1857A-4D97-4FB7-A424-69E5AE8A1ADB}"/>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Line 263">
                <a:extLst>
                  <a:ext uri="{FF2B5EF4-FFF2-40B4-BE49-F238E27FC236}">
                    <a16:creationId xmlns:a16="http://schemas.microsoft.com/office/drawing/2014/main" id="{35BBA85D-3A99-4A69-907C-D61286D02CDA}"/>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Oval 264">
                <a:extLst>
                  <a:ext uri="{FF2B5EF4-FFF2-40B4-BE49-F238E27FC236}">
                    <a16:creationId xmlns:a16="http://schemas.microsoft.com/office/drawing/2014/main" id="{16CA89AB-2B21-4A70-B0F5-408C88CC327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Oval 265">
                <a:extLst>
                  <a:ext uri="{FF2B5EF4-FFF2-40B4-BE49-F238E27FC236}">
                    <a16:creationId xmlns:a16="http://schemas.microsoft.com/office/drawing/2014/main" id="{6A27BA82-4CE7-4678-AE09-BEB4CD885166}"/>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8" name="Oval 266">
                <a:extLst>
                  <a:ext uri="{FF2B5EF4-FFF2-40B4-BE49-F238E27FC236}">
                    <a16:creationId xmlns:a16="http://schemas.microsoft.com/office/drawing/2014/main" id="{648DF597-C515-4A47-A3A0-BDDEA8E24064}"/>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67">
                <a:extLst>
                  <a:ext uri="{FF2B5EF4-FFF2-40B4-BE49-F238E27FC236}">
                    <a16:creationId xmlns:a16="http://schemas.microsoft.com/office/drawing/2014/main" id="{E2BF99D8-6FBB-4E98-AACB-23F2EFA588A4}"/>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0" name="Group 139">
            <a:extLst>
              <a:ext uri="{FF2B5EF4-FFF2-40B4-BE49-F238E27FC236}">
                <a16:creationId xmlns:a16="http://schemas.microsoft.com/office/drawing/2014/main" id="{991386E1-0905-4295-930C-88D67FB6B621}"/>
              </a:ext>
              <a:ext uri="{C183D7F6-B498-43B3-948B-1728B52AA6E4}">
                <adec:decorative xmlns:adec="http://schemas.microsoft.com/office/drawing/2017/decorative" val="1"/>
              </a:ext>
            </a:extLst>
          </p:cNvPr>
          <p:cNvGrpSpPr/>
          <p:nvPr/>
        </p:nvGrpSpPr>
        <p:grpSpPr>
          <a:xfrm>
            <a:off x="1460534" y="302527"/>
            <a:ext cx="1888863" cy="870267"/>
            <a:chOff x="9646960" y="4157408"/>
            <a:chExt cx="2048526" cy="870267"/>
          </a:xfrm>
        </p:grpSpPr>
        <p:sp>
          <p:nvSpPr>
            <p:cNvPr id="141" name="TextBox 140">
              <a:extLst>
                <a:ext uri="{FF2B5EF4-FFF2-40B4-BE49-F238E27FC236}">
                  <a16:creationId xmlns:a16="http://schemas.microsoft.com/office/drawing/2014/main" id="{823DEF2F-07B2-474E-9473-69C7AB45115B}"/>
                </a:ext>
              </a:extLst>
            </p:cNvPr>
            <p:cNvSpPr txBox="1"/>
            <p:nvPr/>
          </p:nvSpPr>
          <p:spPr>
            <a:xfrm>
              <a:off x="9700605" y="4157408"/>
              <a:ext cx="1994881" cy="246221"/>
            </a:xfrm>
            <a:prstGeom prst="rect">
              <a:avLst/>
            </a:prstGeom>
            <a:noFill/>
          </p:spPr>
          <p:txBody>
            <a:bodyPr wrap="square" lIns="0" tIns="0" rIns="0" bIns="0" rtlCol="0">
              <a:spAutoFit/>
            </a:bodyPr>
            <a:lstStyle/>
            <a:p>
              <a:r>
                <a:rPr lang="en-US" sz="1600" b="1" dirty="0">
                  <a:solidFill>
                    <a:srgbClr val="002060"/>
                  </a:solidFill>
                  <a:latin typeface="Segoe UI" panose="020B0502040204020203" pitchFamily="34" charset="0"/>
                  <a:cs typeface="Segoe UI" panose="020B0502040204020203" pitchFamily="34" charset="0"/>
                </a:rPr>
                <a:t>Business Analysis:</a:t>
              </a:r>
            </a:p>
          </p:txBody>
        </p:sp>
        <p:sp>
          <p:nvSpPr>
            <p:cNvPr id="142" name="Rectangle 141">
              <a:extLst>
                <a:ext uri="{FF2B5EF4-FFF2-40B4-BE49-F238E27FC236}">
                  <a16:creationId xmlns:a16="http://schemas.microsoft.com/office/drawing/2014/main" id="{6B11536E-7FA0-46D4-8F32-B07CB944587B}"/>
                </a:ext>
              </a:extLst>
            </p:cNvPr>
            <p:cNvSpPr/>
            <p:nvPr/>
          </p:nvSpPr>
          <p:spPr>
            <a:xfrm>
              <a:off x="9646960" y="4535232"/>
              <a:ext cx="1729395" cy="492443"/>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Business and data understanding. </a:t>
              </a:r>
            </a:p>
          </p:txBody>
        </p:sp>
      </p:grpSp>
      <p:pic>
        <p:nvPicPr>
          <p:cNvPr id="2" name="Picture 1">
            <a:extLst>
              <a:ext uri="{FF2B5EF4-FFF2-40B4-BE49-F238E27FC236}">
                <a16:creationId xmlns:a16="http://schemas.microsoft.com/office/drawing/2014/main" id="{8E677896-625C-4ABF-A964-FB6EF57BD62F}"/>
              </a:ext>
            </a:extLst>
          </p:cNvPr>
          <p:cNvPicPr>
            <a:picLocks noChangeAspect="1"/>
          </p:cNvPicPr>
          <p:nvPr/>
        </p:nvPicPr>
        <p:blipFill>
          <a:blip r:embed="rId3"/>
          <a:stretch>
            <a:fillRect/>
          </a:stretch>
        </p:blipFill>
        <p:spPr>
          <a:xfrm>
            <a:off x="3853389" y="1857651"/>
            <a:ext cx="3428375" cy="2203542"/>
          </a:xfrm>
          <a:prstGeom prst="rect">
            <a:avLst/>
          </a:prstGeom>
        </p:spPr>
      </p:pic>
      <p:pic>
        <p:nvPicPr>
          <p:cNvPr id="3" name="Picture 2">
            <a:extLst>
              <a:ext uri="{FF2B5EF4-FFF2-40B4-BE49-F238E27FC236}">
                <a16:creationId xmlns:a16="http://schemas.microsoft.com/office/drawing/2014/main" id="{E462004A-1733-446B-B768-51902A17C39E}"/>
              </a:ext>
            </a:extLst>
          </p:cNvPr>
          <p:cNvPicPr>
            <a:picLocks noChangeAspect="1"/>
          </p:cNvPicPr>
          <p:nvPr/>
        </p:nvPicPr>
        <p:blipFill>
          <a:blip r:embed="rId4"/>
          <a:stretch>
            <a:fillRect/>
          </a:stretch>
        </p:blipFill>
        <p:spPr>
          <a:xfrm>
            <a:off x="3853389" y="4183443"/>
            <a:ext cx="3428375" cy="2554262"/>
          </a:xfrm>
          <a:prstGeom prst="rect">
            <a:avLst/>
          </a:prstGeom>
        </p:spPr>
      </p:pic>
      <p:pic>
        <p:nvPicPr>
          <p:cNvPr id="21" name="Picture 20">
            <a:extLst>
              <a:ext uri="{FF2B5EF4-FFF2-40B4-BE49-F238E27FC236}">
                <a16:creationId xmlns:a16="http://schemas.microsoft.com/office/drawing/2014/main" id="{C65E7113-4ADA-4745-922B-D80BDFFFCD5D}"/>
              </a:ext>
            </a:extLst>
          </p:cNvPr>
          <p:cNvPicPr>
            <a:picLocks noChangeAspect="1"/>
          </p:cNvPicPr>
          <p:nvPr/>
        </p:nvPicPr>
        <p:blipFill>
          <a:blip r:embed="rId5"/>
          <a:stretch>
            <a:fillRect/>
          </a:stretch>
        </p:blipFill>
        <p:spPr>
          <a:xfrm>
            <a:off x="7746831" y="1814631"/>
            <a:ext cx="4014334" cy="1887167"/>
          </a:xfrm>
          <a:prstGeom prst="rect">
            <a:avLst/>
          </a:prstGeom>
        </p:spPr>
      </p:pic>
      <p:pic>
        <p:nvPicPr>
          <p:cNvPr id="23" name="Picture 22">
            <a:extLst>
              <a:ext uri="{FF2B5EF4-FFF2-40B4-BE49-F238E27FC236}">
                <a16:creationId xmlns:a16="http://schemas.microsoft.com/office/drawing/2014/main" id="{3F4F15FC-FE82-43C3-BBBD-D81CAAB89D2B}"/>
              </a:ext>
            </a:extLst>
          </p:cNvPr>
          <p:cNvPicPr>
            <a:picLocks noChangeAspect="1"/>
          </p:cNvPicPr>
          <p:nvPr/>
        </p:nvPicPr>
        <p:blipFill>
          <a:blip r:embed="rId6"/>
          <a:stretch>
            <a:fillRect/>
          </a:stretch>
        </p:blipFill>
        <p:spPr>
          <a:xfrm>
            <a:off x="7831914" y="4476428"/>
            <a:ext cx="3987753" cy="2079045"/>
          </a:xfrm>
          <a:prstGeom prst="rect">
            <a:avLst/>
          </a:prstGeom>
        </p:spPr>
      </p:pic>
    </p:spTree>
    <p:extLst>
      <p:ext uri="{BB962C8B-B14F-4D97-AF65-F5344CB8AC3E}">
        <p14:creationId xmlns:p14="http://schemas.microsoft.com/office/powerpoint/2010/main" val="181106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668227_Human resources, from 24Slides_SL_V1" id="{617D8675-87EA-4E65-899C-EC1AA060F43B}" vid="{A0FF6A7D-4118-4569-8B1F-1CBD407F07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2.xml><?xml version="1.0" encoding="utf-8"?>
<ds:datastoreItem xmlns:ds="http://schemas.openxmlformats.org/officeDocument/2006/customXml" ds:itemID="{789EF843-5375-4D6F-A270-54A9909B09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3F418-8757-4A9C-9AAF-2EFD75A2BEF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806</Words>
  <Application>Microsoft Office PowerPoint</Application>
  <PresentationFormat>Widescreen</PresentationFormat>
  <Paragraphs>125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Segoe UI</vt:lpstr>
      <vt:lpstr>Office Theme</vt:lpstr>
      <vt:lpstr>Edash </vt:lpstr>
      <vt:lpstr>Agenda</vt:lpstr>
      <vt:lpstr>Why</vt:lpstr>
      <vt:lpstr>Platform intro</vt:lpstr>
      <vt:lpstr>How it works 1</vt:lpstr>
      <vt:lpstr>How it works 2</vt:lpstr>
      <vt:lpstr>Client </vt:lpstr>
      <vt:lpstr>How 1</vt:lpstr>
      <vt:lpstr>How Shadi S</vt:lpstr>
      <vt:lpstr>How Vince.</vt:lpstr>
      <vt:lpstr>How Shadi A.</vt:lpstr>
      <vt:lpstr>How Samira A</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2020-04-09T18:05:51Z</dcterms:created>
  <dcterms:modified xsi:type="dcterms:W3CDTF">2020-04-10T01:06:40Z</dcterms:modified>
</cp:coreProperties>
</file>